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7378700" cy="9906000"/>
  <p:notesSz cx="7378700" cy="9906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8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53878" y="3070860"/>
            <a:ext cx="6277292" cy="2080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07757" y="5547360"/>
            <a:ext cx="5169535" cy="247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20-12-17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20-12-17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69252" y="2278380"/>
            <a:ext cx="3212496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03300" y="2278380"/>
            <a:ext cx="3212496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20-12-17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20-12-17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20-12-17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9252" y="396240"/>
            <a:ext cx="6646545" cy="1584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9252" y="2278380"/>
            <a:ext cx="6646545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10917" y="9212580"/>
            <a:ext cx="2363216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69252" y="9212580"/>
            <a:ext cx="1698561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20-12-17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317236" y="9212580"/>
            <a:ext cx="1698561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04" y="720039"/>
            <a:ext cx="6191996" cy="538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24662" y="5732527"/>
            <a:ext cx="100330" cy="368935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00" spc="-80" dirty="0">
                <a:solidFill>
                  <a:srgbClr val="231F20"/>
                </a:solidFill>
                <a:latin typeface="Arial"/>
                <a:cs typeface="Arial"/>
              </a:rPr>
              <a:t>GETTyIMAGES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99838" y="8906738"/>
            <a:ext cx="12865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231F20"/>
                </a:solidFill>
                <a:latin typeface="Lucida Bright"/>
                <a:cs typeface="Lucida Bright"/>
              </a:rPr>
              <a:t>Claudio Soto</a:t>
            </a:r>
            <a:r>
              <a:rPr sz="900" i="1" spc="-7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Lucida Bright"/>
                <a:cs typeface="Lucida Bright"/>
              </a:rPr>
              <a:t>Coronado</a:t>
            </a:r>
            <a:endParaRPr sz="900">
              <a:latin typeface="Lucida Bright"/>
              <a:cs typeface="Lucida Br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16387" y="8820414"/>
            <a:ext cx="565150" cy="0"/>
          </a:xfrm>
          <a:custGeom>
            <a:avLst/>
            <a:gdLst/>
            <a:ahLst/>
            <a:cxnLst/>
            <a:rect l="l" t="t" r="r" b="b"/>
            <a:pathLst>
              <a:path w="565150">
                <a:moveTo>
                  <a:pt x="0" y="0"/>
                </a:moveTo>
                <a:lnTo>
                  <a:pt x="565111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05900" y="8820414"/>
            <a:ext cx="565150" cy="0"/>
          </a:xfrm>
          <a:custGeom>
            <a:avLst/>
            <a:gdLst/>
            <a:ahLst/>
            <a:cxnLst/>
            <a:rect l="l" t="t" r="r" b="b"/>
            <a:pathLst>
              <a:path w="565150">
                <a:moveTo>
                  <a:pt x="0" y="0"/>
                </a:moveTo>
                <a:lnTo>
                  <a:pt x="565111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71011" y="8848989"/>
            <a:ext cx="745490" cy="0"/>
          </a:xfrm>
          <a:custGeom>
            <a:avLst/>
            <a:gdLst/>
            <a:ahLst/>
            <a:cxnLst/>
            <a:rect l="l" t="t" r="r" b="b"/>
            <a:pathLst>
              <a:path w="745489">
                <a:moveTo>
                  <a:pt x="74537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1B75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41835" y="7261160"/>
            <a:ext cx="5201285" cy="129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2540" algn="ctr">
              <a:lnSpc>
                <a:spcPct val="111100"/>
              </a:lnSpc>
              <a:spcBef>
                <a:spcPts val="100"/>
              </a:spcBef>
            </a:pPr>
            <a:r>
              <a:rPr sz="1500" b="1" spc="-15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500" b="1" spc="-85" dirty="0">
                <a:solidFill>
                  <a:srgbClr val="231F20"/>
                </a:solidFill>
                <a:latin typeface="Arial"/>
                <a:cs typeface="Arial"/>
              </a:rPr>
              <a:t>ley </a:t>
            </a:r>
            <a:r>
              <a:rPr sz="1500" b="1" spc="-130" dirty="0">
                <a:solidFill>
                  <a:srgbClr val="231F20"/>
                </a:solidFill>
                <a:latin typeface="Arial"/>
                <a:cs typeface="Arial"/>
              </a:rPr>
              <a:t>que </a:t>
            </a:r>
            <a:r>
              <a:rPr sz="1500" b="1" spc="-105" dirty="0">
                <a:solidFill>
                  <a:srgbClr val="231F20"/>
                </a:solidFill>
                <a:latin typeface="Arial"/>
                <a:cs typeface="Arial"/>
              </a:rPr>
              <a:t>estableció </a:t>
            </a:r>
            <a:r>
              <a:rPr sz="1500" b="1" spc="-60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500" b="1" spc="-130" dirty="0">
                <a:solidFill>
                  <a:srgbClr val="231F20"/>
                </a:solidFill>
                <a:latin typeface="Arial"/>
                <a:cs typeface="Arial"/>
              </a:rPr>
              <a:t>Responsabilidad </a:t>
            </a:r>
            <a:r>
              <a:rPr sz="1500" b="1" spc="-135" dirty="0">
                <a:solidFill>
                  <a:srgbClr val="231F20"/>
                </a:solidFill>
                <a:latin typeface="Arial"/>
                <a:cs typeface="Arial"/>
              </a:rPr>
              <a:t>Penal </a:t>
            </a:r>
            <a:r>
              <a:rPr sz="1500" b="1" spc="-1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500" b="1" spc="-114" dirty="0">
                <a:solidFill>
                  <a:srgbClr val="231F20"/>
                </a:solidFill>
                <a:latin typeface="Arial"/>
                <a:cs typeface="Arial"/>
              </a:rPr>
              <a:t>las </a:t>
            </a:r>
            <a:r>
              <a:rPr sz="1500" b="1" spc="-175" dirty="0">
                <a:solidFill>
                  <a:srgbClr val="231F20"/>
                </a:solidFill>
                <a:latin typeface="Arial"/>
                <a:cs typeface="Arial"/>
              </a:rPr>
              <a:t>Personas  </a:t>
            </a:r>
            <a:r>
              <a:rPr sz="1500" b="1" spc="-120" dirty="0">
                <a:solidFill>
                  <a:srgbClr val="231F20"/>
                </a:solidFill>
                <a:latin typeface="Arial"/>
                <a:cs typeface="Arial"/>
              </a:rPr>
              <a:t>Jurídicas </a:t>
            </a:r>
            <a:r>
              <a:rPr sz="1500" b="1" spc="-95" dirty="0">
                <a:solidFill>
                  <a:srgbClr val="231F20"/>
                </a:solidFill>
                <a:latin typeface="Arial"/>
                <a:cs typeface="Arial"/>
              </a:rPr>
              <a:t>llevó </a:t>
            </a:r>
            <a:r>
              <a:rPr sz="1500" b="1" spc="-114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500" b="1" spc="-125" dirty="0">
                <a:solidFill>
                  <a:srgbClr val="231F20"/>
                </a:solidFill>
                <a:latin typeface="Arial"/>
                <a:cs typeface="Arial"/>
              </a:rPr>
              <a:t>consolidar </a:t>
            </a:r>
            <a:r>
              <a:rPr sz="1500" b="1" spc="-45" dirty="0">
                <a:solidFill>
                  <a:srgbClr val="231F20"/>
                </a:solidFill>
                <a:latin typeface="Arial"/>
                <a:cs typeface="Arial"/>
              </a:rPr>
              <a:t>el </a:t>
            </a:r>
            <a:r>
              <a:rPr sz="1500" b="1" spc="-95" dirty="0">
                <a:solidFill>
                  <a:srgbClr val="231F20"/>
                </a:solidFill>
                <a:latin typeface="Arial"/>
                <a:cs typeface="Arial"/>
              </a:rPr>
              <a:t>ejercicio </a:t>
            </a:r>
            <a:r>
              <a:rPr sz="1500" b="1" spc="-85" dirty="0">
                <a:solidFill>
                  <a:srgbClr val="231F20"/>
                </a:solidFill>
                <a:latin typeface="Arial"/>
                <a:cs typeface="Arial"/>
              </a:rPr>
              <a:t>del </a:t>
            </a:r>
            <a:r>
              <a:rPr sz="1500" b="1" spc="-95" dirty="0">
                <a:solidFill>
                  <a:srgbClr val="231F20"/>
                </a:solidFill>
                <a:latin typeface="Arial"/>
                <a:cs typeface="Arial"/>
              </a:rPr>
              <a:t>“cumplimiento” </a:t>
            </a:r>
            <a:r>
              <a:rPr sz="1500" b="1" spc="-125" dirty="0">
                <a:solidFill>
                  <a:srgbClr val="231F20"/>
                </a:solidFill>
                <a:latin typeface="Arial"/>
                <a:cs typeface="Arial"/>
              </a:rPr>
              <a:t>en  </a:t>
            </a:r>
            <a:r>
              <a:rPr sz="1500" b="1" spc="-120" dirty="0">
                <a:solidFill>
                  <a:srgbClr val="231F20"/>
                </a:solidFill>
                <a:latin typeface="Arial"/>
                <a:cs typeface="Arial"/>
              </a:rPr>
              <a:t>nuestro </a:t>
            </a:r>
            <a:r>
              <a:rPr sz="1500" b="1" spc="-95" dirty="0">
                <a:solidFill>
                  <a:srgbClr val="231F20"/>
                </a:solidFill>
                <a:latin typeface="Arial"/>
                <a:cs typeface="Arial"/>
              </a:rPr>
              <a:t>país. </a:t>
            </a:r>
            <a:r>
              <a:rPr sz="1500" spc="-110" dirty="0">
                <a:solidFill>
                  <a:srgbClr val="231F20"/>
                </a:solidFill>
                <a:latin typeface="Arial"/>
                <a:cs typeface="Arial"/>
              </a:rPr>
              <a:t>Sin </a:t>
            </a:r>
            <a:r>
              <a:rPr sz="1500" spc="-120" dirty="0">
                <a:solidFill>
                  <a:srgbClr val="231F20"/>
                </a:solidFill>
                <a:latin typeface="Arial"/>
                <a:cs typeface="Arial"/>
              </a:rPr>
              <a:t>embargo, </a:t>
            </a:r>
            <a:r>
              <a:rPr sz="1500" spc="-105" dirty="0">
                <a:solidFill>
                  <a:srgbClr val="231F20"/>
                </a:solidFill>
                <a:latin typeface="Arial"/>
                <a:cs typeface="Arial"/>
              </a:rPr>
              <a:t>hoy, </a:t>
            </a:r>
            <a:r>
              <a:rPr sz="1500" spc="-185" dirty="0">
                <a:solidFill>
                  <a:srgbClr val="231F20"/>
                </a:solidFill>
                <a:latin typeface="Arial"/>
                <a:cs typeface="Arial"/>
              </a:rPr>
              <a:t>más </a:t>
            </a:r>
            <a:r>
              <a:rPr sz="1500" spc="-65" dirty="0">
                <a:solidFill>
                  <a:srgbClr val="231F20"/>
                </a:solidFill>
                <a:latin typeface="Arial"/>
                <a:cs typeface="Arial"/>
              </a:rPr>
              <a:t>allá </a:t>
            </a:r>
            <a:r>
              <a:rPr sz="1500" spc="-14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500" spc="-30" dirty="0">
                <a:solidFill>
                  <a:srgbClr val="231F20"/>
                </a:solidFill>
                <a:latin typeface="Arial"/>
                <a:cs typeface="Arial"/>
              </a:rPr>
              <a:t>lo </a:t>
            </a:r>
            <a:r>
              <a:rPr sz="1500" spc="-75" dirty="0">
                <a:solidFill>
                  <a:srgbClr val="231F20"/>
                </a:solidFill>
                <a:latin typeface="Arial"/>
                <a:cs typeface="Arial"/>
              </a:rPr>
              <a:t>legal </a:t>
            </a:r>
            <a:r>
              <a:rPr sz="1500" spc="-85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1500" spc="-30" dirty="0">
                <a:solidFill>
                  <a:srgbClr val="231F20"/>
                </a:solidFill>
                <a:latin typeface="Arial"/>
                <a:cs typeface="Arial"/>
              </a:rPr>
              <a:t>tributario, </a:t>
            </a:r>
            <a:r>
              <a:rPr sz="1500" spc="-70" dirty="0">
                <a:solidFill>
                  <a:srgbClr val="231F20"/>
                </a:solidFill>
                <a:latin typeface="Arial"/>
                <a:cs typeface="Arial"/>
              </a:rPr>
              <a:t>el  </a:t>
            </a:r>
            <a:r>
              <a:rPr sz="1500" spc="-105" dirty="0">
                <a:solidFill>
                  <a:srgbClr val="231F20"/>
                </a:solidFill>
                <a:latin typeface="Arial"/>
                <a:cs typeface="Arial"/>
              </a:rPr>
              <a:t>cuidado </a:t>
            </a:r>
            <a:r>
              <a:rPr sz="1500" spc="-95" dirty="0">
                <a:solidFill>
                  <a:srgbClr val="231F20"/>
                </a:solidFill>
                <a:latin typeface="Arial"/>
                <a:cs typeface="Arial"/>
              </a:rPr>
              <a:t>apunta </a:t>
            </a:r>
            <a:r>
              <a:rPr sz="1500" spc="-14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500" spc="-85" dirty="0">
                <a:solidFill>
                  <a:srgbClr val="231F20"/>
                </a:solidFill>
                <a:latin typeface="Arial"/>
                <a:cs typeface="Arial"/>
              </a:rPr>
              <a:t>un </a:t>
            </a:r>
            <a:r>
              <a:rPr sz="1500" spc="-55" dirty="0">
                <a:solidFill>
                  <a:srgbClr val="231F20"/>
                </a:solidFill>
                <a:latin typeface="Arial"/>
                <a:cs typeface="Arial"/>
              </a:rPr>
              <a:t>intangible </a:t>
            </a:r>
            <a:r>
              <a:rPr sz="1500" spc="-85" dirty="0">
                <a:solidFill>
                  <a:srgbClr val="231F20"/>
                </a:solidFill>
                <a:latin typeface="Arial"/>
                <a:cs typeface="Arial"/>
              </a:rPr>
              <a:t>altamente </a:t>
            </a:r>
            <a:r>
              <a:rPr sz="1500" spc="-114" dirty="0">
                <a:solidFill>
                  <a:srgbClr val="231F20"/>
                </a:solidFill>
                <a:latin typeface="Arial"/>
                <a:cs typeface="Arial"/>
              </a:rPr>
              <a:t>apreciado </a:t>
            </a:r>
            <a:r>
              <a:rPr sz="1500" spc="-85" dirty="0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sz="1500" spc="-114" dirty="0">
                <a:solidFill>
                  <a:srgbClr val="231F20"/>
                </a:solidFill>
                <a:latin typeface="Arial"/>
                <a:cs typeface="Arial"/>
              </a:rPr>
              <a:t>en </a:t>
            </a:r>
            <a:r>
              <a:rPr sz="1500" spc="-120" dirty="0">
                <a:solidFill>
                  <a:srgbClr val="231F20"/>
                </a:solidFill>
                <a:latin typeface="Arial"/>
                <a:cs typeface="Arial"/>
              </a:rPr>
              <a:t>permanente  </a:t>
            </a:r>
            <a:r>
              <a:rPr sz="1500" spc="-85" dirty="0">
                <a:solidFill>
                  <a:srgbClr val="231F20"/>
                </a:solidFill>
                <a:latin typeface="Arial"/>
                <a:cs typeface="Arial"/>
              </a:rPr>
              <a:t>riesgo: </a:t>
            </a:r>
            <a:r>
              <a:rPr sz="1500" spc="-5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500" spc="-85" dirty="0">
                <a:solidFill>
                  <a:srgbClr val="231F20"/>
                </a:solidFill>
                <a:latin typeface="Arial"/>
                <a:cs typeface="Arial"/>
              </a:rPr>
              <a:t>reputación </a:t>
            </a:r>
            <a:r>
              <a:rPr sz="1500" spc="-14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500" spc="-155" dirty="0">
                <a:solidFill>
                  <a:srgbClr val="231F20"/>
                </a:solidFill>
                <a:latin typeface="Arial"/>
                <a:cs typeface="Arial"/>
              </a:rPr>
              <a:t>empresas </a:t>
            </a:r>
            <a:r>
              <a:rPr sz="1500" spc="-95" dirty="0">
                <a:solidFill>
                  <a:srgbClr val="231F20"/>
                </a:solidFill>
                <a:latin typeface="Arial"/>
                <a:cs typeface="Arial"/>
              </a:rPr>
              <a:t>públicas </a:t>
            </a:r>
            <a:r>
              <a:rPr sz="1500" spc="-8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5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0" dirty="0">
                <a:solidFill>
                  <a:srgbClr val="231F20"/>
                </a:solidFill>
                <a:latin typeface="Arial"/>
                <a:cs typeface="Arial"/>
              </a:rPr>
              <a:t>privadas.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7676" y="6065388"/>
            <a:ext cx="5525135" cy="1160780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377190" marR="5080" indent="-365125">
              <a:lnSpc>
                <a:spcPct val="77400"/>
              </a:lnSpc>
              <a:spcBef>
                <a:spcPts val="1240"/>
              </a:spcBef>
            </a:pPr>
            <a:r>
              <a:rPr sz="4200" i="1" spc="-40" dirty="0">
                <a:solidFill>
                  <a:srgbClr val="1B75BC"/>
                </a:solidFill>
                <a:latin typeface="Lucida Bright"/>
                <a:cs typeface="Lucida Bright"/>
              </a:rPr>
              <a:t>dime </a:t>
            </a:r>
            <a:r>
              <a:rPr sz="4200" i="1" spc="-30" dirty="0">
                <a:solidFill>
                  <a:srgbClr val="1B75BC"/>
                </a:solidFill>
                <a:latin typeface="Lucida Bright"/>
                <a:cs typeface="Lucida Bright"/>
              </a:rPr>
              <a:t>con </a:t>
            </a:r>
            <a:r>
              <a:rPr sz="4200" i="1" spc="-35" dirty="0">
                <a:solidFill>
                  <a:srgbClr val="1B75BC"/>
                </a:solidFill>
                <a:latin typeface="Lucida Bright"/>
                <a:cs typeface="Lucida Bright"/>
              </a:rPr>
              <a:t>quién</a:t>
            </a:r>
            <a:r>
              <a:rPr sz="4200" i="1" spc="-270" dirty="0">
                <a:solidFill>
                  <a:srgbClr val="1B75BC"/>
                </a:solidFill>
                <a:latin typeface="Lucida Bright"/>
                <a:cs typeface="Lucida Bright"/>
              </a:rPr>
              <a:t> </a:t>
            </a:r>
            <a:r>
              <a:rPr sz="4200" i="1" spc="-45" dirty="0">
                <a:solidFill>
                  <a:srgbClr val="1B75BC"/>
                </a:solidFill>
                <a:latin typeface="Lucida Bright"/>
                <a:cs typeface="Lucida Bright"/>
              </a:rPr>
              <a:t>andas  </a:t>
            </a:r>
            <a:r>
              <a:rPr sz="4200" i="1" dirty="0">
                <a:solidFill>
                  <a:srgbClr val="1B75BC"/>
                </a:solidFill>
                <a:latin typeface="Lucida Bright"/>
                <a:cs typeface="Lucida Bright"/>
              </a:rPr>
              <a:t>y </a:t>
            </a:r>
            <a:r>
              <a:rPr sz="4200" i="1" spc="-25" dirty="0">
                <a:solidFill>
                  <a:srgbClr val="1B75BC"/>
                </a:solidFill>
                <a:latin typeface="Lucida Bright"/>
                <a:cs typeface="Lucida Bright"/>
              </a:rPr>
              <a:t>te </a:t>
            </a:r>
            <a:r>
              <a:rPr sz="4200" i="1" spc="-40" dirty="0">
                <a:solidFill>
                  <a:srgbClr val="1B75BC"/>
                </a:solidFill>
                <a:latin typeface="Lucida Bright"/>
                <a:cs typeface="Lucida Bright"/>
              </a:rPr>
              <a:t>diré </a:t>
            </a:r>
            <a:r>
              <a:rPr sz="4200" i="1" spc="-35" dirty="0">
                <a:solidFill>
                  <a:srgbClr val="1B75BC"/>
                </a:solidFill>
                <a:latin typeface="Lucida Bright"/>
                <a:cs typeface="Lucida Bright"/>
              </a:rPr>
              <a:t>quién</a:t>
            </a:r>
            <a:r>
              <a:rPr sz="4200" i="1" spc="-340" dirty="0">
                <a:solidFill>
                  <a:srgbClr val="1B75BC"/>
                </a:solidFill>
                <a:latin typeface="Lucida Bright"/>
                <a:cs typeface="Lucida Bright"/>
              </a:rPr>
              <a:t> </a:t>
            </a:r>
            <a:r>
              <a:rPr sz="4200" i="1" spc="-45" dirty="0">
                <a:solidFill>
                  <a:srgbClr val="1B75BC"/>
                </a:solidFill>
                <a:latin typeface="Lucida Bright"/>
                <a:cs typeface="Lucida Bright"/>
              </a:rPr>
              <a:t>eres</a:t>
            </a:r>
            <a:endParaRPr sz="4200">
              <a:latin typeface="Lucida Bright"/>
              <a:cs typeface="Lucida Br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53704" y="5788825"/>
            <a:ext cx="3780154" cy="444500"/>
          </a:xfrm>
          <a:custGeom>
            <a:avLst/>
            <a:gdLst/>
            <a:ahLst/>
            <a:cxnLst/>
            <a:rect l="l" t="t" r="r" b="b"/>
            <a:pathLst>
              <a:path w="3780154" h="444500">
                <a:moveTo>
                  <a:pt x="0" y="444004"/>
                </a:moveTo>
                <a:lnTo>
                  <a:pt x="3780002" y="444004"/>
                </a:lnTo>
                <a:lnTo>
                  <a:pt x="3780002" y="0"/>
                </a:lnTo>
                <a:lnTo>
                  <a:pt x="0" y="0"/>
                </a:lnTo>
                <a:lnTo>
                  <a:pt x="0" y="444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99235" y="5730859"/>
            <a:ext cx="3510279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i="1" spc="-165" dirty="0">
                <a:solidFill>
                  <a:srgbClr val="231F20"/>
                </a:solidFill>
                <a:latin typeface="Times New Roman"/>
                <a:cs typeface="Times New Roman"/>
              </a:rPr>
              <a:t>Compliance </a:t>
            </a:r>
            <a:r>
              <a:rPr sz="3300" b="1" spc="-235" dirty="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sz="3300" b="1" spc="-45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300" b="1" spc="-220" dirty="0">
                <a:solidFill>
                  <a:srgbClr val="231F20"/>
                </a:solidFill>
                <a:latin typeface="Arial"/>
                <a:cs typeface="Arial"/>
              </a:rPr>
              <a:t>Chile:</a:t>
            </a:r>
            <a:endParaRPr sz="33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8129" y="9354535"/>
            <a:ext cx="1100480" cy="162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8076" y="9335795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77787B"/>
                </a:solidFill>
                <a:latin typeface="Arial"/>
                <a:cs typeface="Arial"/>
              </a:rPr>
              <a:t>74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17149" y="584231"/>
            <a:ext cx="2613660" cy="0"/>
          </a:xfrm>
          <a:custGeom>
            <a:avLst/>
            <a:gdLst/>
            <a:ahLst/>
            <a:cxnLst/>
            <a:rect l="l" t="t" r="r" b="b"/>
            <a:pathLst>
              <a:path w="2613659">
                <a:moveTo>
                  <a:pt x="0" y="0"/>
                </a:moveTo>
                <a:lnTo>
                  <a:pt x="2613101" y="0"/>
                </a:lnTo>
              </a:path>
            </a:pathLst>
          </a:custGeom>
          <a:ln w="3809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2099" y="584231"/>
            <a:ext cx="2626360" cy="0"/>
          </a:xfrm>
          <a:custGeom>
            <a:avLst/>
            <a:gdLst/>
            <a:ahLst/>
            <a:cxnLst/>
            <a:rect l="l" t="t" r="r" b="b"/>
            <a:pathLst>
              <a:path w="2626360">
                <a:moveTo>
                  <a:pt x="0" y="0"/>
                </a:moveTo>
                <a:lnTo>
                  <a:pt x="2625737" y="0"/>
                </a:lnTo>
              </a:path>
            </a:pathLst>
          </a:custGeom>
          <a:ln w="3809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67837" y="509892"/>
            <a:ext cx="949325" cy="153035"/>
          </a:xfrm>
          <a:custGeom>
            <a:avLst/>
            <a:gdLst/>
            <a:ahLst/>
            <a:cxnLst/>
            <a:rect l="l" t="t" r="r" b="b"/>
            <a:pathLst>
              <a:path w="949325" h="153034">
                <a:moveTo>
                  <a:pt x="0" y="152539"/>
                </a:moveTo>
                <a:lnTo>
                  <a:pt x="949312" y="152539"/>
                </a:lnTo>
                <a:lnTo>
                  <a:pt x="949312" y="0"/>
                </a:lnTo>
                <a:lnTo>
                  <a:pt x="0" y="0"/>
                </a:lnTo>
                <a:lnTo>
                  <a:pt x="0" y="152539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392684" y="509923"/>
            <a:ext cx="4997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FFFFFF"/>
                </a:solidFill>
                <a:latin typeface="Lucida Bright"/>
                <a:cs typeface="Lucida Bright"/>
              </a:rPr>
              <a:t>Reportaje</a:t>
            </a:r>
            <a:endParaRPr sz="800">
              <a:latin typeface="Lucida Bright"/>
              <a:cs typeface="Lucida Brigh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81300" y="4732051"/>
            <a:ext cx="297878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5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presa y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 pérdida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o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impacto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en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reputación, que puede 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llegar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a ser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catastrófico. Hay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compañías que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han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terminado  pagando multas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insignificantes,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pero que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han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perdido gran  parte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del mercado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o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han desaparecido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como consecuencia  del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escándalo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que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ha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significado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un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caso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corrupción”,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se-  ñala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el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abogado</a:t>
            </a:r>
            <a:r>
              <a:rPr sz="800" spc="-4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Rodrigo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Reyes,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socio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Prelafit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Compliance 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y ex abogado del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Departamento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Investigación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Lavado 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Activos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del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Consejo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Defensa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del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Estado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—antecesora  de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Unidad de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Análisis Financiero</a:t>
            </a:r>
            <a:r>
              <a:rPr sz="800" spc="-2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(UAF)—.</a:t>
            </a:r>
            <a:endParaRPr sz="800">
              <a:latin typeface="Lucida Bright"/>
              <a:cs typeface="Lucida Br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81300" y="6216999"/>
            <a:ext cx="2979420" cy="280797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345"/>
              </a:spcBef>
            </a:pPr>
            <a:r>
              <a:rPr sz="1100" b="1" spc="-125" dirty="0">
                <a:solidFill>
                  <a:srgbClr val="1B75BC"/>
                </a:solidFill>
                <a:latin typeface="Arial"/>
                <a:cs typeface="Arial"/>
              </a:rPr>
              <a:t>Los</a:t>
            </a:r>
            <a:r>
              <a:rPr sz="1100" b="1" spc="5" dirty="0">
                <a:solidFill>
                  <a:srgbClr val="1B75BC"/>
                </a:solidFill>
                <a:latin typeface="Arial"/>
                <a:cs typeface="Arial"/>
              </a:rPr>
              <a:t> </a:t>
            </a:r>
            <a:r>
              <a:rPr sz="1100" b="1" spc="-55" dirty="0">
                <a:solidFill>
                  <a:srgbClr val="1B75BC"/>
                </a:solidFill>
                <a:latin typeface="Arial"/>
                <a:cs typeface="Arial"/>
              </a:rPr>
              <a:t>inicios</a:t>
            </a:r>
            <a:endParaRPr sz="1100">
              <a:latin typeface="Arial"/>
              <a:cs typeface="Arial"/>
            </a:endParaRPr>
          </a:p>
          <a:p>
            <a:pPr marL="12700" marR="5080" indent="179705" algn="just">
              <a:lnSpc>
                <a:spcPts val="1200"/>
              </a:lnSpc>
              <a:spcBef>
                <a:spcPts val="20"/>
              </a:spcBef>
            </a:pP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Profesionales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ligados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al área concuerdan que esta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prác- 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tica —que si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bien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era común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hacia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fines de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los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años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80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en 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Estados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Unidos y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Europa—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aterrizó en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Chile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en diciembre  de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2003, luego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 que se promulgara y entrara en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vigencia  la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Ley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N°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19.913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que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creó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UAF,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con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el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objeto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prevenir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 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impedir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el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lavado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 activos en el mercado</a:t>
            </a:r>
            <a:r>
              <a:rPr sz="800" spc="-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financiero.</a:t>
            </a:r>
            <a:endParaRPr sz="800">
              <a:latin typeface="Lucida Bright"/>
              <a:cs typeface="Lucida Bright"/>
            </a:endParaRPr>
          </a:p>
          <a:p>
            <a:pPr marL="12700" marR="5080" indent="179705" algn="just">
              <a:lnSpc>
                <a:spcPts val="1200"/>
              </a:lnSpc>
            </a:pP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Sin</a:t>
            </a:r>
            <a:r>
              <a:rPr sz="800" spc="-8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embargo,</a:t>
            </a:r>
            <a:r>
              <a:rPr sz="800" spc="-9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fue</a:t>
            </a:r>
            <a:r>
              <a:rPr sz="800" spc="-9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en</a:t>
            </a:r>
            <a:r>
              <a:rPr sz="800" spc="-8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febrero</a:t>
            </a:r>
            <a:r>
              <a:rPr sz="800" spc="-9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</a:t>
            </a:r>
            <a:r>
              <a:rPr sz="800" spc="-8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2009,</a:t>
            </a:r>
            <a:r>
              <a:rPr sz="800" spc="-9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con</a:t>
            </a:r>
            <a:r>
              <a:rPr sz="800" spc="-9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</a:t>
            </a:r>
            <a:r>
              <a:rPr sz="800" spc="-9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Ley</a:t>
            </a:r>
            <a:r>
              <a:rPr sz="800" spc="-8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N°</a:t>
            </a:r>
            <a:r>
              <a:rPr sz="800" spc="-9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20.393, 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que estableció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Responsabilidad Penal de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las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Personas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Ju- 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rídicas de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derecho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privado y empresas del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Estado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para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los 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delitos de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lavado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 activos, financiamiento del terrorismo,  cohecho</a:t>
            </a:r>
            <a:r>
              <a:rPr sz="800" spc="-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y</a:t>
            </a:r>
            <a:r>
              <a:rPr sz="800" spc="-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más</a:t>
            </a:r>
            <a:r>
              <a:rPr sz="800" spc="-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adelante</a:t>
            </a:r>
            <a:r>
              <a:rPr sz="800" spc="-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</a:t>
            </a:r>
            <a:r>
              <a:rPr sz="800" spc="-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receptación,</a:t>
            </a:r>
            <a:r>
              <a:rPr sz="800" spc="-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cuando</a:t>
            </a:r>
            <a:r>
              <a:rPr sz="800" spc="-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se</a:t>
            </a:r>
            <a:r>
              <a:rPr sz="800" spc="-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instalaron 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definitivamente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los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modelos de prevención reales de</a:t>
            </a:r>
            <a:r>
              <a:rPr sz="800" spc="-16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ilícitos 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y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las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auditorías externas permanentes como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un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activo en  el modelo de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negocios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y que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hoy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es considerada como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una 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circunstancia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atenuante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</a:t>
            </a:r>
            <a:r>
              <a:rPr sz="800" spc="-3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responsabilidad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criminal</a:t>
            </a:r>
            <a:r>
              <a:rPr sz="800" spc="-3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si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ha 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sido adoptada antes del comienzo del</a:t>
            </a:r>
            <a:r>
              <a:rPr sz="800" spc="-3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juicio.</a:t>
            </a:r>
            <a:endParaRPr sz="800">
              <a:latin typeface="Lucida Bright"/>
              <a:cs typeface="Lucida Bright"/>
            </a:endParaRPr>
          </a:p>
          <a:p>
            <a:pPr marL="192405">
              <a:lnSpc>
                <a:spcPct val="100000"/>
              </a:lnSpc>
              <a:spcBef>
                <a:spcPts val="160"/>
              </a:spcBef>
            </a:pP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Con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esa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normativa vigente, además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del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impacto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que</a:t>
            </a:r>
            <a:r>
              <a:rPr sz="800" spc="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tu-</a:t>
            </a:r>
            <a:endParaRPr sz="800">
              <a:latin typeface="Lucida Bright"/>
              <a:cs typeface="Lucida Br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3543" y="4762531"/>
            <a:ext cx="25901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l</a:t>
            </a:r>
            <a:r>
              <a:rPr sz="800" spc="12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Lucida Bright"/>
                <a:cs typeface="Lucida Bright"/>
              </a:rPr>
              <a:t>compliance</a:t>
            </a:r>
            <a:r>
              <a:rPr sz="800" i="1" spc="12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o</a:t>
            </a:r>
            <a:r>
              <a:rPr sz="800" spc="12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cumplimiento</a:t>
            </a:r>
            <a:r>
              <a:rPr sz="800" spc="12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llegó</a:t>
            </a:r>
            <a:r>
              <a:rPr sz="800" spc="12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para</a:t>
            </a:r>
            <a:r>
              <a:rPr sz="800" spc="12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quedarse.</a:t>
            </a:r>
            <a:endParaRPr sz="800">
              <a:latin typeface="Lucida Bright"/>
              <a:cs typeface="Lucida Br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5299" y="4704043"/>
            <a:ext cx="2797810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0" dirty="0">
                <a:solidFill>
                  <a:srgbClr val="1B75BC"/>
                </a:solidFill>
                <a:latin typeface="Lucida Bright"/>
                <a:cs typeface="Lucida Bright"/>
              </a:rPr>
              <a:t>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No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podía ser de otra manera.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Con un</a:t>
            </a:r>
            <a:r>
              <a:rPr sz="800" spc="204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mercado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al-</a:t>
            </a:r>
            <a:endParaRPr sz="800">
              <a:latin typeface="Lucida Bright"/>
              <a:cs typeface="Lucida Br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299" y="5067331"/>
            <a:ext cx="29775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tamente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conectado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y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presencia activa de empresas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 nacio-</a:t>
            </a:r>
            <a:endParaRPr sz="800">
              <a:latin typeface="Lucida Bright"/>
              <a:cs typeface="Lucida Br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299" y="5189251"/>
            <a:ext cx="2980055" cy="383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5000"/>
              </a:lnSpc>
              <a:spcBef>
                <a:spcPts val="100"/>
              </a:spcBef>
            </a:pP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nales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—tanto públicas como privadas— y extranjeras en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las 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transacciones,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los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estándares por el cumplimiento, más allá  de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lo legal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y tributario, es a estas alturas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una verdadera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de-  claración de principios para cualquier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negocio.</a:t>
            </a:r>
            <a:endParaRPr sz="800">
              <a:latin typeface="Lucida Bright"/>
              <a:cs typeface="Lucida Bright"/>
            </a:endParaRPr>
          </a:p>
          <a:p>
            <a:pPr marL="12700" marR="6350" indent="179705" algn="just">
              <a:lnSpc>
                <a:spcPct val="125000"/>
              </a:lnSpc>
            </a:pP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No </a:t>
            </a:r>
            <a:r>
              <a:rPr sz="800" spc="-25" dirty="0">
                <a:solidFill>
                  <a:srgbClr val="231F20"/>
                </a:solidFill>
                <a:latin typeface="Lucida Bright"/>
                <a:cs typeface="Lucida Bright"/>
              </a:rPr>
              <a:t>importa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si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son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pequeños, grandes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o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gigantes transna-  cionales,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las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áreas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de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ventas, proveedores, compras, recursos  humanos, marketing, capacitación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o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contratación, entre otras, 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han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debido adaptarse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a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completos programas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de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prevención,  monitoreo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y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controles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para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prevenir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el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cohecho,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el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lavado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de 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activos</a:t>
            </a:r>
            <a:r>
              <a:rPr sz="800" spc="-4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o</a:t>
            </a:r>
            <a:r>
              <a:rPr sz="800" spc="-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el</a:t>
            </a:r>
            <a:r>
              <a:rPr sz="800" spc="-4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financiamiento</a:t>
            </a:r>
            <a:r>
              <a:rPr sz="800" spc="-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del</a:t>
            </a:r>
            <a:r>
              <a:rPr sz="800" spc="-4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terrorismo,</a:t>
            </a:r>
            <a:r>
              <a:rPr sz="800" spc="-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entre</a:t>
            </a:r>
            <a:r>
              <a:rPr sz="800" spc="-4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otros</a:t>
            </a:r>
            <a:r>
              <a:rPr sz="800" spc="-4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Lucida Bright"/>
                <a:cs typeface="Lucida Bright"/>
              </a:rPr>
              <a:t>ilícitos.</a:t>
            </a:r>
            <a:endParaRPr sz="800">
              <a:latin typeface="Lucida Bright"/>
              <a:cs typeface="Lucida Bright"/>
            </a:endParaRPr>
          </a:p>
          <a:p>
            <a:pPr marL="12700" marR="5715" indent="179705" algn="just">
              <a:lnSpc>
                <a:spcPct val="125000"/>
              </a:lnSpc>
            </a:pP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De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acuerdo a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 Superintendencia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 Valores y Seguros 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(SVS)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—institución que por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ley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debe tener el registro de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em- 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presas de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auditoría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externa,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sociedades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clasificadoras de  riesgo u otras entidades, según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 Ley N° 20.393—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en el</a:t>
            </a:r>
            <a:r>
              <a:rPr sz="800" spc="-114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país  existen</a:t>
            </a:r>
            <a:r>
              <a:rPr sz="800" spc="-4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24</a:t>
            </a:r>
            <a:r>
              <a:rPr sz="800" spc="-4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oficinas</a:t>
            </a:r>
            <a:r>
              <a:rPr sz="800" spc="-4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que</a:t>
            </a:r>
            <a:r>
              <a:rPr sz="800" spc="-4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brindan</a:t>
            </a:r>
            <a:r>
              <a:rPr sz="800" spc="-4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este</a:t>
            </a:r>
            <a:r>
              <a:rPr sz="800" spc="-4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servicio</a:t>
            </a:r>
            <a:r>
              <a:rPr sz="800" spc="-4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y</a:t>
            </a:r>
            <a:r>
              <a:rPr sz="800" spc="-4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que</a:t>
            </a:r>
            <a:r>
              <a:rPr sz="800" spc="-4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certifican  que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estos modelos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se cumplan y estén activos, pero por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so-  bre todo,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que permitan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resguardar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el principal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valor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una 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compañía: su reputación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corporativa.</a:t>
            </a:r>
            <a:endParaRPr sz="800">
              <a:latin typeface="Lucida Bright"/>
              <a:cs typeface="Lucida Bright"/>
            </a:endParaRPr>
          </a:p>
          <a:p>
            <a:pPr marL="12700" marR="5080" indent="179705" algn="just">
              <a:lnSpc>
                <a:spcPct val="125000"/>
              </a:lnSpc>
            </a:pPr>
            <a:r>
              <a:rPr sz="800" spc="5" dirty="0">
                <a:solidFill>
                  <a:srgbClr val="231F20"/>
                </a:solidFill>
                <a:latin typeface="Lucida Bright"/>
                <a:cs typeface="Lucida Bright"/>
              </a:rPr>
              <a:t>Primero, fueron </a:t>
            </a:r>
            <a:r>
              <a:rPr sz="800" spc="0" dirty="0">
                <a:solidFill>
                  <a:srgbClr val="231F20"/>
                </a:solidFill>
                <a:latin typeface="Lucida Bright"/>
                <a:cs typeface="Lucida Bright"/>
              </a:rPr>
              <a:t>las </a:t>
            </a:r>
            <a:r>
              <a:rPr sz="800" spc="5" dirty="0">
                <a:solidFill>
                  <a:srgbClr val="231F20"/>
                </a:solidFill>
                <a:latin typeface="Lucida Bright"/>
                <a:cs typeface="Lucida Bright"/>
              </a:rPr>
              <a:t>Administradoras </a:t>
            </a:r>
            <a:r>
              <a:rPr sz="800" spc="0" dirty="0">
                <a:solidFill>
                  <a:srgbClr val="231F20"/>
                </a:solidFill>
                <a:latin typeface="Lucida Bright"/>
                <a:cs typeface="Lucida Bright"/>
              </a:rPr>
              <a:t>de Fondos </a:t>
            </a:r>
            <a:r>
              <a:rPr sz="800" spc="10" dirty="0">
                <a:solidFill>
                  <a:srgbClr val="231F20"/>
                </a:solidFill>
                <a:latin typeface="Lucida Bright"/>
                <a:cs typeface="Lucida Bright"/>
              </a:rPr>
              <a:t>de  </a:t>
            </a:r>
            <a:r>
              <a:rPr sz="800" spc="5" dirty="0">
                <a:solidFill>
                  <a:srgbClr val="231F20"/>
                </a:solidFill>
                <a:latin typeface="Lucida Bright"/>
                <a:cs typeface="Lucida Bright"/>
              </a:rPr>
              <a:t>Pensiones </a:t>
            </a:r>
            <a:r>
              <a:rPr sz="800" spc="0" dirty="0">
                <a:solidFill>
                  <a:srgbClr val="231F20"/>
                </a:solidFill>
                <a:latin typeface="Lucida Bright"/>
                <a:cs typeface="Lucida Bright"/>
              </a:rPr>
              <a:t>(AFP)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y </a:t>
            </a:r>
            <a:r>
              <a:rPr sz="800" spc="0" dirty="0">
                <a:solidFill>
                  <a:srgbClr val="231F20"/>
                </a:solidFill>
                <a:latin typeface="Lucida Bright"/>
                <a:cs typeface="Lucida Bright"/>
              </a:rPr>
              <a:t>los </a:t>
            </a:r>
            <a:r>
              <a:rPr sz="800" spc="5" dirty="0">
                <a:solidFill>
                  <a:srgbClr val="231F20"/>
                </a:solidFill>
                <a:latin typeface="Lucida Bright"/>
                <a:cs typeface="Lucida Bright"/>
              </a:rPr>
              <a:t>bancos. Luego, </a:t>
            </a:r>
            <a:r>
              <a:rPr sz="800" spc="0" dirty="0">
                <a:solidFill>
                  <a:srgbClr val="231F20"/>
                </a:solidFill>
                <a:latin typeface="Lucida Bright"/>
                <a:cs typeface="Lucida Bright"/>
              </a:rPr>
              <a:t>las </a:t>
            </a:r>
            <a:r>
              <a:rPr sz="800" spc="5" dirty="0">
                <a:solidFill>
                  <a:srgbClr val="231F20"/>
                </a:solidFill>
                <a:latin typeface="Lucida Bright"/>
                <a:cs typeface="Lucida Bright"/>
              </a:rPr>
              <a:t>mineras.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Y </a:t>
            </a:r>
            <a:r>
              <a:rPr sz="800" spc="0" dirty="0">
                <a:solidFill>
                  <a:srgbClr val="231F20"/>
                </a:solidFill>
                <a:latin typeface="Lucida Bright"/>
                <a:cs typeface="Lucida Bright"/>
              </a:rPr>
              <a:t>hoy  ya se han </a:t>
            </a:r>
            <a:r>
              <a:rPr sz="800" spc="5" dirty="0">
                <a:solidFill>
                  <a:srgbClr val="231F20"/>
                </a:solidFill>
                <a:latin typeface="Lucida Bright"/>
                <a:cs typeface="Lucida Bright"/>
              </a:rPr>
              <a:t>sumado </a:t>
            </a:r>
            <a:r>
              <a:rPr sz="800" spc="0" dirty="0">
                <a:solidFill>
                  <a:srgbClr val="231F20"/>
                </a:solidFill>
                <a:latin typeface="Lucida Bright"/>
                <a:cs typeface="Lucida Bright"/>
              </a:rPr>
              <a:t>el </a:t>
            </a:r>
            <a:r>
              <a:rPr sz="800" i="1" spc="5" dirty="0">
                <a:solidFill>
                  <a:srgbClr val="231F20"/>
                </a:solidFill>
                <a:latin typeface="Lucida Bright"/>
                <a:cs typeface="Lucida Bright"/>
              </a:rPr>
              <a:t>retail</a:t>
            </a:r>
            <a:r>
              <a:rPr sz="800" spc="5" dirty="0">
                <a:solidFill>
                  <a:srgbClr val="231F20"/>
                </a:solidFill>
                <a:latin typeface="Lucida Bright"/>
                <a:cs typeface="Lucida Bright"/>
              </a:rPr>
              <a:t>, </a:t>
            </a:r>
            <a:r>
              <a:rPr sz="800" spc="0" dirty="0">
                <a:solidFill>
                  <a:srgbClr val="231F20"/>
                </a:solidFill>
                <a:latin typeface="Lucida Bright"/>
                <a:cs typeface="Lucida Bright"/>
              </a:rPr>
              <a:t>la </a:t>
            </a:r>
            <a:r>
              <a:rPr sz="800" spc="5" dirty="0">
                <a:solidFill>
                  <a:srgbClr val="231F20"/>
                </a:solidFill>
                <a:latin typeface="Lucida Bright"/>
                <a:cs typeface="Lucida Bright"/>
              </a:rPr>
              <a:t>industria automotriz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y </a:t>
            </a:r>
            <a:r>
              <a:rPr sz="800" spc="0" dirty="0">
                <a:solidFill>
                  <a:srgbClr val="231F20"/>
                </a:solidFill>
                <a:latin typeface="Lucida Bright"/>
                <a:cs typeface="Lucida Bright"/>
              </a:rPr>
              <a:t>un  </a:t>
            </a:r>
            <a:r>
              <a:rPr sz="800" spc="5" dirty="0">
                <a:solidFill>
                  <a:srgbClr val="231F20"/>
                </a:solidFill>
                <a:latin typeface="Lucida Bright"/>
                <a:cs typeface="Lucida Bright"/>
              </a:rPr>
              <a:t>sinnúmero </a:t>
            </a:r>
            <a:r>
              <a:rPr sz="800" spc="0" dirty="0">
                <a:solidFill>
                  <a:srgbClr val="231F20"/>
                </a:solidFill>
                <a:latin typeface="Lucida Bright"/>
                <a:cs typeface="Lucida Bright"/>
              </a:rPr>
              <a:t>de </a:t>
            </a:r>
            <a:r>
              <a:rPr sz="800" spc="5" dirty="0">
                <a:solidFill>
                  <a:srgbClr val="231F20"/>
                </a:solidFill>
                <a:latin typeface="Lucida Bright"/>
                <a:cs typeface="Lucida Bright"/>
              </a:rPr>
              <a:t>negocios </a:t>
            </a:r>
            <a:r>
              <a:rPr sz="800" spc="0" dirty="0">
                <a:solidFill>
                  <a:srgbClr val="231F20"/>
                </a:solidFill>
                <a:latin typeface="Lucida Bright"/>
                <a:cs typeface="Lucida Bright"/>
              </a:rPr>
              <a:t>que ven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y </a:t>
            </a:r>
            <a:r>
              <a:rPr sz="800" spc="5" dirty="0">
                <a:solidFill>
                  <a:srgbClr val="231F20"/>
                </a:solidFill>
                <a:latin typeface="Lucida Bright"/>
                <a:cs typeface="Lucida Bright"/>
              </a:rPr>
              <a:t>temen </a:t>
            </a:r>
            <a:r>
              <a:rPr sz="800" spc="0" dirty="0">
                <a:solidFill>
                  <a:srgbClr val="231F20"/>
                </a:solidFill>
                <a:latin typeface="Lucida Bright"/>
                <a:cs typeface="Lucida Bright"/>
              </a:rPr>
              <a:t>que </a:t>
            </a:r>
            <a:r>
              <a:rPr sz="800" spc="5" dirty="0">
                <a:solidFill>
                  <a:srgbClr val="231F20"/>
                </a:solidFill>
                <a:latin typeface="Lucida Bright"/>
                <a:cs typeface="Lucida Bright"/>
              </a:rPr>
              <a:t>esa imagen  construida </a:t>
            </a:r>
            <a:r>
              <a:rPr sz="800" spc="0" dirty="0">
                <a:solidFill>
                  <a:srgbClr val="231F20"/>
                </a:solidFill>
                <a:latin typeface="Lucida Bright"/>
                <a:cs typeface="Lucida Bright"/>
              </a:rPr>
              <a:t>por años </a:t>
            </a:r>
            <a:r>
              <a:rPr sz="800" spc="5" dirty="0">
                <a:solidFill>
                  <a:srgbClr val="231F20"/>
                </a:solidFill>
                <a:latin typeface="Lucida Bright"/>
                <a:cs typeface="Lucida Bright"/>
              </a:rPr>
              <a:t>pueda irse, </a:t>
            </a:r>
            <a:r>
              <a:rPr sz="800" spc="0" dirty="0">
                <a:solidFill>
                  <a:srgbClr val="231F20"/>
                </a:solidFill>
                <a:latin typeface="Lucida Bright"/>
                <a:cs typeface="Lucida Bright"/>
              </a:rPr>
              <a:t>lisa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y </a:t>
            </a:r>
            <a:r>
              <a:rPr sz="800" spc="5" dirty="0">
                <a:solidFill>
                  <a:srgbClr val="231F20"/>
                </a:solidFill>
                <a:latin typeface="Lucida Bright"/>
                <a:cs typeface="Lucida Bright"/>
              </a:rPr>
              <a:t>llanamente, </a:t>
            </a:r>
            <a:r>
              <a:rPr sz="800" spc="0" dirty="0">
                <a:solidFill>
                  <a:srgbClr val="231F20"/>
                </a:solidFill>
                <a:latin typeface="Lucida Bright"/>
                <a:cs typeface="Lucida Bright"/>
              </a:rPr>
              <a:t>al </a:t>
            </a:r>
            <a:r>
              <a:rPr sz="800" spc="5" dirty="0">
                <a:solidFill>
                  <a:srgbClr val="231F20"/>
                </a:solidFill>
                <a:latin typeface="Lucida Bright"/>
                <a:cs typeface="Lucida Bright"/>
              </a:rPr>
              <a:t>tarro  </a:t>
            </a:r>
            <a:r>
              <a:rPr sz="800" spc="0" dirty="0">
                <a:solidFill>
                  <a:srgbClr val="231F20"/>
                </a:solidFill>
                <a:latin typeface="Lucida Bright"/>
                <a:cs typeface="Lucida Bright"/>
              </a:rPr>
              <a:t>de la</a:t>
            </a:r>
            <a:r>
              <a:rPr sz="800" spc="6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5" dirty="0">
                <a:solidFill>
                  <a:srgbClr val="231F20"/>
                </a:solidFill>
                <a:latin typeface="Lucida Bright"/>
                <a:cs typeface="Lucida Bright"/>
              </a:rPr>
              <a:t>basura.</a:t>
            </a:r>
            <a:endParaRPr sz="800">
              <a:latin typeface="Lucida Bright"/>
              <a:cs typeface="Lucida Bright"/>
            </a:endParaRPr>
          </a:p>
          <a:p>
            <a:pPr marL="192405">
              <a:lnSpc>
                <a:spcPct val="100000"/>
              </a:lnSpc>
              <a:spcBef>
                <a:spcPts val="240"/>
              </a:spcBef>
            </a:pP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“Hoy lo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más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importante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es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pérdida de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valor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</a:t>
            </a:r>
            <a:r>
              <a:rPr sz="800" spc="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em-</a:t>
            </a:r>
            <a:endParaRPr sz="800">
              <a:latin typeface="Lucida Bright"/>
              <a:cs typeface="Lucida Br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50725" y="4776032"/>
            <a:ext cx="0" cy="4262755"/>
          </a:xfrm>
          <a:custGeom>
            <a:avLst/>
            <a:gdLst/>
            <a:ahLst/>
            <a:cxnLst/>
            <a:rect l="l" t="t" r="r" b="b"/>
            <a:pathLst>
              <a:path h="4262755">
                <a:moveTo>
                  <a:pt x="0" y="0"/>
                </a:moveTo>
                <a:lnTo>
                  <a:pt x="0" y="4262424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91547" y="1803613"/>
            <a:ext cx="1972310" cy="166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500" b="1" i="1" spc="-170" dirty="0">
                <a:solidFill>
                  <a:srgbClr val="1B75BC"/>
                </a:solidFill>
                <a:latin typeface="Arial-BoldItalicMT"/>
                <a:cs typeface="Arial-BoldItalicMT"/>
              </a:rPr>
              <a:t>Hoy </a:t>
            </a:r>
            <a:r>
              <a:rPr sz="1500" b="1" i="1" spc="-114" dirty="0">
                <a:solidFill>
                  <a:srgbClr val="1B75BC"/>
                </a:solidFill>
                <a:latin typeface="Arial-BoldItalicMT"/>
                <a:cs typeface="Arial-BoldItalicMT"/>
              </a:rPr>
              <a:t>las </a:t>
            </a:r>
            <a:r>
              <a:rPr sz="1500" b="1" i="1" spc="-155" dirty="0">
                <a:solidFill>
                  <a:srgbClr val="1B75BC"/>
                </a:solidFill>
                <a:latin typeface="Arial-BoldItalicMT"/>
                <a:cs typeface="Arial-BoldItalicMT"/>
              </a:rPr>
              <a:t>grandes </a:t>
            </a:r>
            <a:r>
              <a:rPr sz="1500" b="1" i="1" spc="-120" dirty="0">
                <a:solidFill>
                  <a:srgbClr val="1B75BC"/>
                </a:solidFill>
                <a:latin typeface="Arial-BoldItalicMT"/>
                <a:cs typeface="Arial-BoldItalicMT"/>
              </a:rPr>
              <a:t>mineras,  </a:t>
            </a:r>
            <a:r>
              <a:rPr sz="1500" b="1" i="1" spc="-150" dirty="0">
                <a:solidFill>
                  <a:srgbClr val="1B75BC"/>
                </a:solidFill>
                <a:latin typeface="Arial-BoldItalicMT"/>
                <a:cs typeface="Arial-BoldItalicMT"/>
              </a:rPr>
              <a:t>en </a:t>
            </a:r>
            <a:r>
              <a:rPr sz="1500" b="1" i="1" spc="-225" dirty="0">
                <a:solidFill>
                  <a:srgbClr val="1B75BC"/>
                </a:solidFill>
                <a:latin typeface="Arial-BoldItalicMT"/>
                <a:cs typeface="Arial-BoldItalicMT"/>
              </a:rPr>
              <a:t>sus </a:t>
            </a:r>
            <a:r>
              <a:rPr sz="1500" b="1" i="1" spc="-195" dirty="0">
                <a:solidFill>
                  <a:srgbClr val="1B75BC"/>
                </a:solidFill>
                <a:latin typeface="Arial-BoldItalicMT"/>
                <a:cs typeface="Arial-BoldItalicMT"/>
              </a:rPr>
              <a:t>procesos </a:t>
            </a:r>
            <a:r>
              <a:rPr sz="1500" b="1" i="1" spc="-155" dirty="0">
                <a:solidFill>
                  <a:srgbClr val="1B75BC"/>
                </a:solidFill>
                <a:latin typeface="Arial-BoldItalicMT"/>
                <a:cs typeface="Arial-BoldItalicMT"/>
              </a:rPr>
              <a:t>de  </a:t>
            </a:r>
            <a:r>
              <a:rPr sz="1500" b="1" i="1" spc="-75" dirty="0">
                <a:solidFill>
                  <a:srgbClr val="1B75BC"/>
                </a:solidFill>
                <a:latin typeface="Arial-BoldItalicMT"/>
                <a:cs typeface="Arial-BoldItalicMT"/>
              </a:rPr>
              <a:t>licitación, </a:t>
            </a:r>
            <a:r>
              <a:rPr sz="1500" i="1" spc="-10" dirty="0">
                <a:solidFill>
                  <a:srgbClr val="1B75BC"/>
                </a:solidFill>
                <a:latin typeface="Times New Roman"/>
                <a:cs typeface="Times New Roman"/>
              </a:rPr>
              <a:t>están </a:t>
            </a:r>
            <a:r>
              <a:rPr sz="1500" i="1" spc="-35" dirty="0">
                <a:solidFill>
                  <a:srgbClr val="1B75BC"/>
                </a:solidFill>
                <a:latin typeface="Times New Roman"/>
                <a:cs typeface="Times New Roman"/>
              </a:rPr>
              <a:t>pidiendo  </a:t>
            </a:r>
            <a:r>
              <a:rPr sz="1500" i="1" spc="-20" dirty="0">
                <a:solidFill>
                  <a:srgbClr val="1B75BC"/>
                </a:solidFill>
                <a:latin typeface="Times New Roman"/>
                <a:cs typeface="Times New Roman"/>
              </a:rPr>
              <a:t>que </a:t>
            </a:r>
            <a:r>
              <a:rPr sz="1500" i="1" spc="-30" dirty="0">
                <a:solidFill>
                  <a:srgbClr val="1B75BC"/>
                </a:solidFill>
                <a:latin typeface="Times New Roman"/>
                <a:cs typeface="Times New Roman"/>
              </a:rPr>
              <a:t>sus </a:t>
            </a:r>
            <a:r>
              <a:rPr sz="1500" i="1" spc="-45" dirty="0">
                <a:solidFill>
                  <a:srgbClr val="1B75BC"/>
                </a:solidFill>
                <a:latin typeface="Times New Roman"/>
                <a:cs typeface="Times New Roman"/>
              </a:rPr>
              <a:t>empresas </a:t>
            </a:r>
            <a:r>
              <a:rPr sz="1500" i="1" spc="-15" dirty="0">
                <a:solidFill>
                  <a:srgbClr val="1B75BC"/>
                </a:solidFill>
                <a:latin typeface="Times New Roman"/>
                <a:cs typeface="Times New Roman"/>
              </a:rPr>
              <a:t>tengan  </a:t>
            </a:r>
            <a:r>
              <a:rPr sz="1500" i="1" dirty="0">
                <a:solidFill>
                  <a:srgbClr val="1B75BC"/>
                </a:solidFill>
                <a:latin typeface="Times New Roman"/>
                <a:cs typeface="Times New Roman"/>
              </a:rPr>
              <a:t>este </a:t>
            </a:r>
            <a:r>
              <a:rPr sz="1500" i="1" spc="-15" dirty="0">
                <a:solidFill>
                  <a:srgbClr val="1B75BC"/>
                </a:solidFill>
                <a:latin typeface="Times New Roman"/>
                <a:cs typeface="Times New Roman"/>
              </a:rPr>
              <a:t>tipo </a:t>
            </a:r>
            <a:r>
              <a:rPr sz="1500" i="1" spc="-25" dirty="0">
                <a:solidFill>
                  <a:srgbClr val="1B75BC"/>
                </a:solidFill>
                <a:latin typeface="Times New Roman"/>
                <a:cs typeface="Times New Roman"/>
              </a:rPr>
              <a:t>de </a:t>
            </a:r>
            <a:r>
              <a:rPr sz="1500" i="1" spc="-40" dirty="0">
                <a:solidFill>
                  <a:srgbClr val="1B75BC"/>
                </a:solidFill>
                <a:latin typeface="Times New Roman"/>
                <a:cs typeface="Times New Roman"/>
              </a:rPr>
              <a:t>modelo </a:t>
            </a:r>
            <a:r>
              <a:rPr sz="1500" i="1" spc="-30" dirty="0">
                <a:solidFill>
                  <a:srgbClr val="1B75BC"/>
                </a:solidFill>
                <a:latin typeface="Times New Roman"/>
                <a:cs typeface="Times New Roman"/>
              </a:rPr>
              <a:t>y  </a:t>
            </a:r>
            <a:r>
              <a:rPr sz="1500" i="1" spc="-45" dirty="0">
                <a:solidFill>
                  <a:srgbClr val="1B75BC"/>
                </a:solidFill>
                <a:latin typeface="Times New Roman"/>
                <a:cs typeface="Times New Roman"/>
              </a:rPr>
              <a:t>certificación.</a:t>
            </a:r>
            <a:endParaRPr sz="1500">
              <a:latin typeface="Times New Roman"/>
              <a:cs typeface="Times New Roman"/>
            </a:endParaRPr>
          </a:p>
          <a:p>
            <a:pPr marL="10795" algn="ctr">
              <a:lnSpc>
                <a:spcPts val="980"/>
              </a:lnSpc>
            </a:pP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Rodrigo</a:t>
            </a:r>
            <a:r>
              <a:rPr sz="900" spc="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yáñez</a:t>
            </a:r>
            <a:r>
              <a:rPr sz="900" spc="-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  <a:p>
            <a:pPr marL="10795" algn="ctr">
              <a:lnSpc>
                <a:spcPct val="100000"/>
              </a:lnSpc>
              <a:spcBef>
                <a:spcPts val="20"/>
              </a:spcBef>
            </a:pPr>
            <a:r>
              <a:rPr sz="900" spc="50" dirty="0">
                <a:solidFill>
                  <a:srgbClr val="939598"/>
                </a:solidFill>
                <a:latin typeface="Arial"/>
                <a:cs typeface="Arial"/>
              </a:rPr>
              <a:t>Deloitte</a:t>
            </a:r>
            <a:r>
              <a:rPr sz="900" spc="-165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59179" y="1366574"/>
            <a:ext cx="436880" cy="349250"/>
          </a:xfrm>
          <a:custGeom>
            <a:avLst/>
            <a:gdLst/>
            <a:ahLst/>
            <a:cxnLst/>
            <a:rect l="l" t="t" r="r" b="b"/>
            <a:pathLst>
              <a:path w="436880" h="349250">
                <a:moveTo>
                  <a:pt x="436638" y="0"/>
                </a:moveTo>
                <a:lnTo>
                  <a:pt x="383199" y="10401"/>
                </a:lnTo>
                <a:lnTo>
                  <a:pt x="339481" y="28319"/>
                </a:lnTo>
                <a:lnTo>
                  <a:pt x="305481" y="53754"/>
                </a:lnTo>
                <a:lnTo>
                  <a:pt x="281197" y="86704"/>
                </a:lnTo>
                <a:lnTo>
                  <a:pt x="266628" y="127168"/>
                </a:lnTo>
                <a:lnTo>
                  <a:pt x="261772" y="175145"/>
                </a:lnTo>
                <a:lnTo>
                  <a:pt x="261772" y="349237"/>
                </a:lnTo>
                <a:lnTo>
                  <a:pt x="436638" y="349237"/>
                </a:lnTo>
                <a:lnTo>
                  <a:pt x="436638" y="175145"/>
                </a:lnTo>
                <a:lnTo>
                  <a:pt x="349732" y="175145"/>
                </a:lnTo>
                <a:lnTo>
                  <a:pt x="355950" y="137779"/>
                </a:lnTo>
                <a:lnTo>
                  <a:pt x="372506" y="110642"/>
                </a:lnTo>
                <a:lnTo>
                  <a:pt x="399403" y="93735"/>
                </a:lnTo>
                <a:lnTo>
                  <a:pt x="436638" y="87058"/>
                </a:lnTo>
                <a:lnTo>
                  <a:pt x="436638" y="0"/>
                </a:lnTo>
                <a:close/>
              </a:path>
              <a:path w="436880" h="349250">
                <a:moveTo>
                  <a:pt x="174866" y="0"/>
                </a:moveTo>
                <a:lnTo>
                  <a:pt x="121431" y="10401"/>
                </a:lnTo>
                <a:lnTo>
                  <a:pt x="77714" y="28319"/>
                </a:lnTo>
                <a:lnTo>
                  <a:pt x="43713" y="53754"/>
                </a:lnTo>
                <a:lnTo>
                  <a:pt x="19427" y="86704"/>
                </a:lnTo>
                <a:lnTo>
                  <a:pt x="4856" y="127168"/>
                </a:lnTo>
                <a:lnTo>
                  <a:pt x="0" y="175145"/>
                </a:lnTo>
                <a:lnTo>
                  <a:pt x="0" y="349237"/>
                </a:lnTo>
                <a:lnTo>
                  <a:pt x="174866" y="349237"/>
                </a:lnTo>
                <a:lnTo>
                  <a:pt x="174866" y="175145"/>
                </a:lnTo>
                <a:lnTo>
                  <a:pt x="87960" y="175145"/>
                </a:lnTo>
                <a:lnTo>
                  <a:pt x="94172" y="137779"/>
                </a:lnTo>
                <a:lnTo>
                  <a:pt x="110729" y="110642"/>
                </a:lnTo>
                <a:lnTo>
                  <a:pt x="137628" y="93735"/>
                </a:lnTo>
                <a:lnTo>
                  <a:pt x="174866" y="87058"/>
                </a:lnTo>
                <a:lnTo>
                  <a:pt x="174866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59184" y="3573075"/>
            <a:ext cx="436880" cy="349250"/>
          </a:xfrm>
          <a:custGeom>
            <a:avLst/>
            <a:gdLst/>
            <a:ahLst/>
            <a:cxnLst/>
            <a:rect l="l" t="t" r="r" b="b"/>
            <a:pathLst>
              <a:path w="436880" h="349250">
                <a:moveTo>
                  <a:pt x="174866" y="0"/>
                </a:moveTo>
                <a:lnTo>
                  <a:pt x="0" y="0"/>
                </a:lnTo>
                <a:lnTo>
                  <a:pt x="0" y="174091"/>
                </a:lnTo>
                <a:lnTo>
                  <a:pt x="86906" y="174091"/>
                </a:lnTo>
                <a:lnTo>
                  <a:pt x="80688" y="211458"/>
                </a:lnTo>
                <a:lnTo>
                  <a:pt x="64131" y="238596"/>
                </a:lnTo>
                <a:lnTo>
                  <a:pt x="37235" y="255507"/>
                </a:lnTo>
                <a:lnTo>
                  <a:pt x="0" y="262191"/>
                </a:lnTo>
                <a:lnTo>
                  <a:pt x="0" y="349237"/>
                </a:lnTo>
                <a:lnTo>
                  <a:pt x="53434" y="338836"/>
                </a:lnTo>
                <a:lnTo>
                  <a:pt x="97151" y="320917"/>
                </a:lnTo>
                <a:lnTo>
                  <a:pt x="131152" y="295482"/>
                </a:lnTo>
                <a:lnTo>
                  <a:pt x="155438" y="262532"/>
                </a:lnTo>
                <a:lnTo>
                  <a:pt x="170009" y="222068"/>
                </a:lnTo>
                <a:lnTo>
                  <a:pt x="174866" y="174091"/>
                </a:lnTo>
                <a:lnTo>
                  <a:pt x="174866" y="0"/>
                </a:lnTo>
                <a:close/>
              </a:path>
              <a:path w="436880" h="349250">
                <a:moveTo>
                  <a:pt x="436638" y="0"/>
                </a:moveTo>
                <a:lnTo>
                  <a:pt x="261772" y="0"/>
                </a:lnTo>
                <a:lnTo>
                  <a:pt x="261772" y="174091"/>
                </a:lnTo>
                <a:lnTo>
                  <a:pt x="348678" y="174091"/>
                </a:lnTo>
                <a:lnTo>
                  <a:pt x="342466" y="211458"/>
                </a:lnTo>
                <a:lnTo>
                  <a:pt x="325908" y="238596"/>
                </a:lnTo>
                <a:lnTo>
                  <a:pt x="299009" y="255507"/>
                </a:lnTo>
                <a:lnTo>
                  <a:pt x="261772" y="262191"/>
                </a:lnTo>
                <a:lnTo>
                  <a:pt x="261772" y="349237"/>
                </a:lnTo>
                <a:lnTo>
                  <a:pt x="315206" y="338836"/>
                </a:lnTo>
                <a:lnTo>
                  <a:pt x="358924" y="320917"/>
                </a:lnTo>
                <a:lnTo>
                  <a:pt x="392925" y="295482"/>
                </a:lnTo>
                <a:lnTo>
                  <a:pt x="417210" y="262532"/>
                </a:lnTo>
                <a:lnTo>
                  <a:pt x="431781" y="222068"/>
                </a:lnTo>
                <a:lnTo>
                  <a:pt x="436638" y="174091"/>
                </a:lnTo>
                <a:lnTo>
                  <a:pt x="436638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7990" y="720026"/>
            <a:ext cx="2945663" cy="3848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838063" y="4163328"/>
            <a:ext cx="100330" cy="418465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00" spc="-70" dirty="0">
                <a:solidFill>
                  <a:srgbClr val="231F20"/>
                </a:solidFill>
                <a:latin typeface="Arial"/>
                <a:cs typeface="Arial"/>
              </a:rPr>
              <a:t>hÉCToR</a:t>
            </a:r>
            <a:r>
              <a:rPr sz="5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Arial"/>
                <a:cs typeface="Arial"/>
              </a:rPr>
              <a:t>FLoRES</a:t>
            </a:r>
            <a:endParaRPr sz="5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571389" y="9354535"/>
            <a:ext cx="1100480" cy="162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755300" y="9335795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77787B"/>
                </a:solidFill>
                <a:latin typeface="Arial"/>
                <a:cs typeface="Arial"/>
              </a:rPr>
              <a:t>75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226890" y="584231"/>
            <a:ext cx="2613660" cy="0"/>
          </a:xfrm>
          <a:custGeom>
            <a:avLst/>
            <a:gdLst/>
            <a:ahLst/>
            <a:cxnLst/>
            <a:rect l="l" t="t" r="r" b="b"/>
            <a:pathLst>
              <a:path w="2613659">
                <a:moveTo>
                  <a:pt x="0" y="0"/>
                </a:moveTo>
                <a:lnTo>
                  <a:pt x="2613110" y="0"/>
                </a:lnTo>
              </a:path>
            </a:pathLst>
          </a:custGeom>
          <a:ln w="3809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1849" y="584231"/>
            <a:ext cx="2626360" cy="0"/>
          </a:xfrm>
          <a:custGeom>
            <a:avLst/>
            <a:gdLst/>
            <a:ahLst/>
            <a:cxnLst/>
            <a:rect l="l" t="t" r="r" b="b"/>
            <a:pathLst>
              <a:path w="2626360">
                <a:moveTo>
                  <a:pt x="0" y="0"/>
                </a:moveTo>
                <a:lnTo>
                  <a:pt x="2625728" y="0"/>
                </a:lnTo>
              </a:path>
            </a:pathLst>
          </a:custGeom>
          <a:ln w="3809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277577" y="509892"/>
            <a:ext cx="949325" cy="153035"/>
          </a:xfrm>
          <a:prstGeom prst="rect">
            <a:avLst/>
          </a:prstGeom>
          <a:solidFill>
            <a:srgbClr val="1B75BC"/>
          </a:solidFill>
        </p:spPr>
        <p:txBody>
          <a:bodyPr vert="horz" wrap="square" lIns="0" tIns="12700" rIns="0" bIns="0" rtlCol="0">
            <a:spAutoFit/>
          </a:bodyPr>
          <a:lstStyle/>
          <a:p>
            <a:pPr marL="23749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FFFFFF"/>
                </a:solidFill>
                <a:latin typeface="Lucida Bright"/>
                <a:cs typeface="Lucida Bright"/>
              </a:rPr>
              <a:t>Reportaje</a:t>
            </a:r>
            <a:endParaRPr sz="800">
              <a:latin typeface="Lucida Bright"/>
              <a:cs typeface="Lucida Brigh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0323" y="4732002"/>
            <a:ext cx="2979420" cy="429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25000"/>
              </a:lnSpc>
              <a:spcBef>
                <a:spcPts val="100"/>
              </a:spcBef>
            </a:pP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sobre</a:t>
            </a:r>
            <a:r>
              <a:rPr sz="800" spc="-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todo</a:t>
            </a:r>
            <a:r>
              <a:rPr sz="800" spc="-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en</a:t>
            </a:r>
            <a:r>
              <a:rPr sz="800" spc="-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aquellas</a:t>
            </a:r>
            <a:r>
              <a:rPr sz="800" spc="-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que</a:t>
            </a:r>
            <a:r>
              <a:rPr sz="800" spc="-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transan</a:t>
            </a:r>
            <a:r>
              <a:rPr sz="800" spc="-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en</a:t>
            </a:r>
            <a:r>
              <a:rPr sz="800" spc="-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bolsas</a:t>
            </a:r>
            <a:r>
              <a:rPr sz="800" spc="-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internacionales,  como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norteamericana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o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británica, legislaciones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y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cultu-  ras que tienen más desarrolladas sus áreas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de</a:t>
            </a:r>
            <a:r>
              <a:rPr sz="800" spc="-114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i="1" spc="-10" dirty="0">
                <a:solidFill>
                  <a:srgbClr val="231F20"/>
                </a:solidFill>
                <a:latin typeface="Lucida Bright"/>
                <a:cs typeface="Lucida Bright"/>
              </a:rPr>
              <a:t>compliance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.</a:t>
            </a:r>
            <a:endParaRPr sz="800">
              <a:latin typeface="Lucida Bright"/>
              <a:cs typeface="Lucida Bright"/>
            </a:endParaRPr>
          </a:p>
          <a:p>
            <a:pPr marL="12700" marR="5715" indent="179705" algn="just">
              <a:lnSpc>
                <a:spcPct val="125000"/>
              </a:lnSpc>
            </a:pP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“Actualmente</a:t>
            </a:r>
            <a:r>
              <a:rPr sz="800" spc="-4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en</a:t>
            </a:r>
            <a:r>
              <a:rPr sz="800" spc="-4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Chile</a:t>
            </a:r>
            <a:r>
              <a:rPr sz="800" spc="-4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hay</a:t>
            </a:r>
            <a:r>
              <a:rPr sz="800" spc="-4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empresas</a:t>
            </a:r>
            <a:r>
              <a:rPr sz="800" spc="-4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que</a:t>
            </a:r>
            <a:r>
              <a:rPr sz="800" spc="-4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están</a:t>
            </a:r>
            <a:r>
              <a:rPr sz="800" spc="-4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expuestas 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a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esas jurisdicciones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y,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por ende, podrían verse expuestas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a 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una investigación, por ejemplo, del Departamento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de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Justicia 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de</a:t>
            </a:r>
            <a:r>
              <a:rPr sz="800" spc="-6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Estados</a:t>
            </a:r>
            <a:r>
              <a:rPr sz="800" spc="-6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Unidos,</a:t>
            </a:r>
            <a:r>
              <a:rPr sz="800" spc="-6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y</a:t>
            </a:r>
            <a:r>
              <a:rPr sz="800" spc="-6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tienen</a:t>
            </a:r>
            <a:r>
              <a:rPr sz="800" spc="-6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que</a:t>
            </a:r>
            <a:r>
              <a:rPr sz="800" spc="-6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adoptar</a:t>
            </a:r>
            <a:r>
              <a:rPr sz="800" spc="-6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también</a:t>
            </a:r>
            <a:r>
              <a:rPr sz="800" spc="-6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estos</a:t>
            </a:r>
            <a:r>
              <a:rPr sz="800" spc="-6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mode-  los,</a:t>
            </a:r>
            <a:r>
              <a:rPr sz="800" spc="-6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no</a:t>
            </a:r>
            <a:r>
              <a:rPr sz="800" spc="-6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solo</a:t>
            </a:r>
            <a:r>
              <a:rPr sz="800" spc="-6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para</a:t>
            </a:r>
            <a:r>
              <a:rPr sz="800" spc="-6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protegerse</a:t>
            </a:r>
            <a:r>
              <a:rPr sz="800" spc="-6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de</a:t>
            </a:r>
            <a:r>
              <a:rPr sz="800" spc="-6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</a:t>
            </a:r>
            <a:r>
              <a:rPr sz="800" spc="-6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Ley</a:t>
            </a:r>
            <a:r>
              <a:rPr sz="800" spc="-6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N°</a:t>
            </a:r>
            <a:r>
              <a:rPr sz="800" spc="-6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20.393,</a:t>
            </a:r>
            <a:r>
              <a:rPr sz="800" spc="-6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sino</a:t>
            </a:r>
            <a:r>
              <a:rPr sz="800" spc="-6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que</a:t>
            </a:r>
            <a:r>
              <a:rPr sz="800" spc="-6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tam-  bién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en el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ámbito internacional”, señala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el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abogado Rodrigo  Yáñez, </a:t>
            </a:r>
            <a:r>
              <a:rPr sz="800" i="1" spc="-10" dirty="0">
                <a:solidFill>
                  <a:srgbClr val="231F20"/>
                </a:solidFill>
                <a:latin typeface="Lucida Bright"/>
                <a:cs typeface="Lucida Bright"/>
              </a:rPr>
              <a:t>senior manager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del área Forense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de</a:t>
            </a:r>
            <a:r>
              <a:rPr sz="800" spc="-9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Deloitte.</a:t>
            </a:r>
            <a:endParaRPr sz="800">
              <a:latin typeface="Lucida Bright"/>
              <a:cs typeface="Lucida Bright"/>
            </a:endParaRPr>
          </a:p>
          <a:p>
            <a:pPr marL="12700" marR="5715" indent="179705" algn="just">
              <a:lnSpc>
                <a:spcPct val="125000"/>
              </a:lnSpc>
            </a:pP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El</a:t>
            </a:r>
            <a:r>
              <a:rPr sz="800" spc="-6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especialista</a:t>
            </a:r>
            <a:r>
              <a:rPr sz="800" spc="-6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además</a:t>
            </a:r>
            <a:r>
              <a:rPr sz="800" spc="-6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comenta</a:t>
            </a:r>
            <a:r>
              <a:rPr sz="800" spc="-6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que</a:t>
            </a:r>
            <a:r>
              <a:rPr sz="800" spc="-6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en</a:t>
            </a:r>
            <a:r>
              <a:rPr sz="800" spc="-6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el</a:t>
            </a:r>
            <a:r>
              <a:rPr sz="800" spc="-6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país</a:t>
            </a:r>
            <a:r>
              <a:rPr sz="800" spc="-6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esta</a:t>
            </a:r>
            <a:r>
              <a:rPr sz="800" spc="-6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práctica 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se</a:t>
            </a:r>
            <a:r>
              <a:rPr sz="800" spc="-6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ha</a:t>
            </a:r>
            <a:r>
              <a:rPr sz="800" spc="-7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extendido</a:t>
            </a:r>
            <a:r>
              <a:rPr sz="800" spc="-6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fuertemente</a:t>
            </a:r>
            <a:r>
              <a:rPr sz="800" spc="-6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al</a:t>
            </a:r>
            <a:r>
              <a:rPr sz="800" spc="-6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rubro</a:t>
            </a:r>
            <a:r>
              <a:rPr sz="800" spc="-6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minero,</a:t>
            </a:r>
            <a:r>
              <a:rPr sz="800" spc="-7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ya</a:t>
            </a:r>
            <a:r>
              <a:rPr sz="800" spc="-7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que</a:t>
            </a:r>
            <a:r>
              <a:rPr sz="800" spc="-6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los</a:t>
            </a:r>
            <a:r>
              <a:rPr sz="800" spc="-7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proce- 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sos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y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licitaciones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en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que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participan exigen programas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de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cum-  plimiento robustos.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“Por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ejemplo,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hoy las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grandes mineras, en 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sus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procesos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de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licitación, están pidiendo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que sus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empresas  tengan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este tipo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de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modelo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y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certificación.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Con eso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expuesto,  pasan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o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los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dejan fuera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del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proceso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de</a:t>
            </a:r>
            <a:r>
              <a:rPr sz="800" spc="-18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compras”, agrega.</a:t>
            </a:r>
            <a:endParaRPr sz="800">
              <a:latin typeface="Lucida Bright"/>
              <a:cs typeface="Lucida Bright"/>
            </a:endParaRPr>
          </a:p>
          <a:p>
            <a:pPr marL="12700" marR="6350" indent="179705" algn="just">
              <a:lnSpc>
                <a:spcPct val="125000"/>
              </a:lnSpc>
            </a:pP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Algunas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compañías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dedicadas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al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área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plantean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un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segui- 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miento de todos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los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procesos de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las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compañías con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un mí-  nimo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 dos años,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utilizando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además de completos</a:t>
            </a:r>
            <a:r>
              <a:rPr sz="800" spc="-1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equipos  de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abogados,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ingenieros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y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auditores,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entre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otros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profesiona-  les,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tecnología que alerte y controle cada</a:t>
            </a:r>
            <a:r>
              <a:rPr sz="800" spc="-4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rincón.</a:t>
            </a:r>
            <a:endParaRPr sz="800">
              <a:latin typeface="Lucida Bright"/>
              <a:cs typeface="Lucida Bright"/>
            </a:endParaRPr>
          </a:p>
          <a:p>
            <a:pPr marL="12700" marR="5080" indent="179705" algn="just">
              <a:lnSpc>
                <a:spcPct val="125000"/>
              </a:lnSpc>
            </a:pP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“Los</a:t>
            </a:r>
            <a:r>
              <a:rPr sz="800" spc="-5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programas</a:t>
            </a:r>
            <a:r>
              <a:rPr sz="800" spc="-6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</a:t>
            </a:r>
            <a:r>
              <a:rPr sz="800" spc="-5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prevención</a:t>
            </a:r>
            <a:r>
              <a:rPr sz="800" spc="-5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</a:t>
            </a:r>
            <a:r>
              <a:rPr sz="800" spc="-6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delitos</a:t>
            </a:r>
            <a:r>
              <a:rPr sz="800" spc="-6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</a:t>
            </a:r>
            <a:r>
              <a:rPr sz="800" spc="-6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estos</a:t>
            </a:r>
            <a:r>
              <a:rPr sz="800" spc="-6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ilícitos 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son transversales a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compañía. Van desde el área de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pro-  veedores,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 compras o recursos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humanos,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por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lo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tanto,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los 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controles</a:t>
            </a:r>
            <a:r>
              <a:rPr sz="800" spc="-6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son</a:t>
            </a:r>
            <a:r>
              <a:rPr sz="800" spc="-6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parte</a:t>
            </a:r>
            <a:r>
              <a:rPr sz="800" spc="-6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</a:t>
            </a:r>
            <a:r>
              <a:rPr sz="800" spc="-6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muchas</a:t>
            </a:r>
            <a:r>
              <a:rPr sz="800" spc="-6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áreas.</a:t>
            </a:r>
            <a:r>
              <a:rPr sz="800" spc="-6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Nosotros</a:t>
            </a:r>
            <a:r>
              <a:rPr sz="800" spc="-6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controlamos,  por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ejemplo,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a quiénes se contrata,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los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proveedores y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pres- 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tadores, además de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los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trabajadores que contemplan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(en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su</a:t>
            </a:r>
            <a:endParaRPr sz="800">
              <a:latin typeface="Lucida Bright"/>
              <a:cs typeface="Lucida Br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45119" y="4823982"/>
            <a:ext cx="0" cy="4188460"/>
          </a:xfrm>
          <a:custGeom>
            <a:avLst/>
            <a:gdLst/>
            <a:ahLst/>
            <a:cxnLst/>
            <a:rect l="l" t="t" r="r" b="b"/>
            <a:pathLst>
              <a:path h="4188459">
                <a:moveTo>
                  <a:pt x="0" y="0"/>
                </a:moveTo>
                <a:lnTo>
                  <a:pt x="0" y="4188002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5467" y="4732002"/>
            <a:ext cx="2979420" cy="353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5000"/>
              </a:lnSpc>
              <a:spcBef>
                <a:spcPts val="100"/>
              </a:spcBef>
            </a:pP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vieron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casos de financiamiento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irregular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política que  progresivamente se fueron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conociendo,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como el de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Corpes- 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ca o SQM, el asunto derivó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ya no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en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una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simple tendencia,  sino que en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un imperativo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para resguardar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 llamada “ética 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los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negocios”.</a:t>
            </a:r>
            <a:endParaRPr sz="800">
              <a:latin typeface="Lucida Bright"/>
              <a:cs typeface="Lucida Bright"/>
            </a:endParaRPr>
          </a:p>
          <a:p>
            <a:pPr marL="12700" marR="5080" indent="179705" algn="just">
              <a:lnSpc>
                <a:spcPct val="125000"/>
              </a:lnSpc>
            </a:pP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“La implantación de un modelo de gestión de cum-  plimiento no debería obedecer a modas, sino derivar de  una reflexión profunda sobre sus beneficios y del firme  compromiso respecto de los objetivos definidos para cada  una de las áreas que componen una compañía, no dejan-  do fuera ninguno de sus procesos. Más aún, en el actual  escenario en que las empresas pueden ser investigadas,  formalizadas y también condenadas por las conductas que  exhiban todos los colaboradores, incluidos los proveedo-  res y posibles terceros intermediarios”, señala la ingeniera  comercial, Tamara Agnic, ex directora de la UAF y actual  socia de</a:t>
            </a:r>
            <a:r>
              <a:rPr sz="800" spc="2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KPMG.</a:t>
            </a:r>
            <a:endParaRPr sz="800">
              <a:latin typeface="Lucida Bright"/>
              <a:cs typeface="Lucida Bright"/>
            </a:endParaRPr>
          </a:p>
          <a:p>
            <a:pPr marL="12700" marR="5715" indent="179705" algn="just">
              <a:lnSpc>
                <a:spcPct val="125000"/>
              </a:lnSpc>
            </a:pP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Todos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los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consultados concuerdan que el </a:t>
            </a:r>
            <a:r>
              <a:rPr sz="800" i="1" spc="-5" dirty="0">
                <a:solidFill>
                  <a:srgbClr val="231F20"/>
                </a:solidFill>
                <a:latin typeface="Lucida Bright"/>
                <a:cs typeface="Lucida Bright"/>
              </a:rPr>
              <a:t>compliance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va 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más allá del mero cumplimiento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normativo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o tributario,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ya 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que</a:t>
            </a:r>
            <a:r>
              <a:rPr sz="800" spc="-2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cualquier</a:t>
            </a:r>
            <a:r>
              <a:rPr sz="800" spc="-2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área,</a:t>
            </a:r>
            <a:r>
              <a:rPr sz="800" spc="-2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sobre</a:t>
            </a:r>
            <a:r>
              <a:rPr sz="800" spc="-2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todo</a:t>
            </a:r>
            <a:r>
              <a:rPr sz="800" spc="-2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aquellas</a:t>
            </a:r>
            <a:r>
              <a:rPr sz="800" spc="-2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que</a:t>
            </a:r>
            <a:r>
              <a:rPr sz="800" spc="-2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implican</a:t>
            </a:r>
            <a:r>
              <a:rPr sz="800" spc="-2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</a:t>
            </a:r>
            <a:r>
              <a:rPr sz="800" spc="-2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con- 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tratación</a:t>
            </a:r>
            <a:r>
              <a:rPr sz="800" spc="-5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con</a:t>
            </a:r>
            <a:r>
              <a:rPr sz="800" spc="-5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terceros,</a:t>
            </a:r>
            <a:r>
              <a:rPr sz="800" spc="-5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corren</a:t>
            </a:r>
            <a:r>
              <a:rPr sz="800" spc="-5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el</a:t>
            </a:r>
            <a:r>
              <a:rPr sz="800" spc="-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riesgo</a:t>
            </a:r>
            <a:r>
              <a:rPr sz="800" spc="-5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</a:t>
            </a:r>
            <a:r>
              <a:rPr sz="800" spc="-5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verse</a:t>
            </a:r>
            <a:r>
              <a:rPr sz="800" spc="-5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afectada</a:t>
            </a:r>
            <a:r>
              <a:rPr sz="800" spc="-5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por  algún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ilícito. “Debe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estar en el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ADN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empresa desde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un 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principio”,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señalan.</a:t>
            </a:r>
            <a:endParaRPr sz="800">
              <a:latin typeface="Lucida Bright"/>
              <a:cs typeface="Lucida Br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5467" y="8350549"/>
            <a:ext cx="2978150" cy="67437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345"/>
              </a:spcBef>
            </a:pPr>
            <a:r>
              <a:rPr sz="1100" b="1" spc="-110" dirty="0">
                <a:solidFill>
                  <a:srgbClr val="1B75BC"/>
                </a:solidFill>
                <a:latin typeface="Arial"/>
                <a:cs typeface="Arial"/>
              </a:rPr>
              <a:t>Las</a:t>
            </a:r>
            <a:r>
              <a:rPr sz="1100" b="1" spc="5" dirty="0">
                <a:solidFill>
                  <a:srgbClr val="1B75BC"/>
                </a:solidFill>
                <a:latin typeface="Arial"/>
                <a:cs typeface="Arial"/>
              </a:rPr>
              <a:t> </a:t>
            </a:r>
            <a:r>
              <a:rPr sz="1100" b="1" spc="-45" dirty="0">
                <a:solidFill>
                  <a:srgbClr val="1B75BC"/>
                </a:solidFill>
                <a:latin typeface="Arial"/>
                <a:cs typeface="Arial"/>
              </a:rPr>
              <a:t>alertas</a:t>
            </a:r>
            <a:endParaRPr sz="1100">
              <a:latin typeface="Arial"/>
              <a:cs typeface="Arial"/>
            </a:endParaRPr>
          </a:p>
          <a:p>
            <a:pPr marL="12700" marR="5080" indent="179705" algn="just">
              <a:lnSpc>
                <a:spcPts val="1200"/>
              </a:lnSpc>
              <a:spcBef>
                <a:spcPts val="20"/>
              </a:spcBef>
            </a:pP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Hoy, prácticamente todas las áreas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de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una empresa son  monitoreadas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y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controladas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por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un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modelo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de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prevención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de 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delitos.</a:t>
            </a:r>
            <a:r>
              <a:rPr sz="800" spc="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Nada</a:t>
            </a:r>
            <a:r>
              <a:rPr sz="800" spc="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queda</a:t>
            </a:r>
            <a:r>
              <a:rPr sz="800" spc="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fuera</a:t>
            </a:r>
            <a:r>
              <a:rPr sz="800" spc="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del</a:t>
            </a:r>
            <a:r>
              <a:rPr sz="800" spc="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control</a:t>
            </a:r>
            <a:r>
              <a:rPr sz="800" spc="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normativo</a:t>
            </a:r>
            <a:r>
              <a:rPr sz="800" spc="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y</a:t>
            </a:r>
            <a:r>
              <a:rPr sz="800" spc="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contable,</a:t>
            </a:r>
            <a:endParaRPr sz="800">
              <a:latin typeface="Lucida Bright"/>
              <a:cs typeface="Lucida Br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00479" y="1792920"/>
            <a:ext cx="1889125" cy="166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500" b="1" i="1" spc="-170" dirty="0">
                <a:solidFill>
                  <a:srgbClr val="1B75BC"/>
                </a:solidFill>
                <a:latin typeface="Arial-BoldItalicMT"/>
                <a:cs typeface="Arial-BoldItalicMT"/>
              </a:rPr>
              <a:t>Hoy </a:t>
            </a:r>
            <a:r>
              <a:rPr sz="1500" b="1" i="1" spc="-95" dirty="0">
                <a:solidFill>
                  <a:srgbClr val="1B75BC"/>
                </a:solidFill>
                <a:latin typeface="Arial-BoldItalicMT"/>
                <a:cs typeface="Arial-BoldItalicMT"/>
              </a:rPr>
              <a:t>lo </a:t>
            </a:r>
            <a:r>
              <a:rPr sz="1500" b="1" i="1" spc="-180" dirty="0">
                <a:solidFill>
                  <a:srgbClr val="1B75BC"/>
                </a:solidFill>
                <a:latin typeface="Arial-BoldItalicMT"/>
                <a:cs typeface="Arial-BoldItalicMT"/>
              </a:rPr>
              <a:t>más </a:t>
            </a:r>
            <a:r>
              <a:rPr sz="1500" b="1" i="1" spc="-90" dirty="0">
                <a:solidFill>
                  <a:srgbClr val="1B75BC"/>
                </a:solidFill>
                <a:latin typeface="Arial-BoldItalicMT"/>
                <a:cs typeface="Arial-BoldItalicMT"/>
              </a:rPr>
              <a:t>importante  </a:t>
            </a:r>
            <a:r>
              <a:rPr sz="1500" b="1" i="1" spc="-204" dirty="0">
                <a:solidFill>
                  <a:srgbClr val="1B75BC"/>
                </a:solidFill>
                <a:latin typeface="Arial-BoldItalicMT"/>
                <a:cs typeface="Arial-BoldItalicMT"/>
              </a:rPr>
              <a:t>es </a:t>
            </a:r>
            <a:r>
              <a:rPr sz="1500" b="1" i="1" spc="-40" dirty="0">
                <a:solidFill>
                  <a:srgbClr val="1B75BC"/>
                </a:solidFill>
                <a:latin typeface="Arial-BoldItalicMT"/>
                <a:cs typeface="Arial-BoldItalicMT"/>
              </a:rPr>
              <a:t>la </a:t>
            </a:r>
            <a:r>
              <a:rPr sz="1500" b="1" i="1" spc="-110" dirty="0">
                <a:solidFill>
                  <a:srgbClr val="1B75BC"/>
                </a:solidFill>
                <a:latin typeface="Arial-BoldItalicMT"/>
                <a:cs typeface="Arial-BoldItalicMT"/>
              </a:rPr>
              <a:t>pérdida </a:t>
            </a:r>
            <a:r>
              <a:rPr sz="1500" b="1" i="1" spc="-150" dirty="0">
                <a:solidFill>
                  <a:srgbClr val="1B75BC"/>
                </a:solidFill>
                <a:latin typeface="Arial-BoldItalicMT"/>
                <a:cs typeface="Arial-BoldItalicMT"/>
              </a:rPr>
              <a:t>de </a:t>
            </a:r>
            <a:r>
              <a:rPr sz="1500" b="1" i="1" spc="-105" dirty="0">
                <a:solidFill>
                  <a:srgbClr val="1B75BC"/>
                </a:solidFill>
                <a:latin typeface="Arial-BoldItalicMT"/>
                <a:cs typeface="Arial-BoldItalicMT"/>
              </a:rPr>
              <a:t>valor  </a:t>
            </a:r>
            <a:r>
              <a:rPr sz="1500" b="1" i="1" spc="-150" dirty="0">
                <a:solidFill>
                  <a:srgbClr val="1B75BC"/>
                </a:solidFill>
                <a:latin typeface="Arial-BoldItalicMT"/>
                <a:cs typeface="Arial-BoldItalicMT"/>
              </a:rPr>
              <a:t>de </a:t>
            </a:r>
            <a:r>
              <a:rPr sz="1500" b="1" i="1" spc="-40" dirty="0">
                <a:solidFill>
                  <a:srgbClr val="1B75BC"/>
                </a:solidFill>
                <a:latin typeface="Arial-BoldItalicMT"/>
                <a:cs typeface="Arial-BoldItalicMT"/>
              </a:rPr>
              <a:t>la </a:t>
            </a:r>
            <a:r>
              <a:rPr sz="1500" b="1" i="1" spc="-160" dirty="0">
                <a:solidFill>
                  <a:srgbClr val="1B75BC"/>
                </a:solidFill>
                <a:latin typeface="Arial-BoldItalicMT"/>
                <a:cs typeface="Arial-BoldItalicMT"/>
              </a:rPr>
              <a:t>empresa </a:t>
            </a:r>
            <a:r>
              <a:rPr sz="1500" b="1" i="1" spc="-114" dirty="0">
                <a:solidFill>
                  <a:srgbClr val="1B75BC"/>
                </a:solidFill>
                <a:latin typeface="Arial-BoldItalicMT"/>
                <a:cs typeface="Arial-BoldItalicMT"/>
              </a:rPr>
              <a:t>y </a:t>
            </a:r>
            <a:r>
              <a:rPr sz="1500" b="1" i="1" spc="-45" dirty="0">
                <a:solidFill>
                  <a:srgbClr val="1B75BC"/>
                </a:solidFill>
                <a:latin typeface="Arial-BoldItalicMT"/>
                <a:cs typeface="Arial-BoldItalicMT"/>
              </a:rPr>
              <a:t>la  </a:t>
            </a:r>
            <a:r>
              <a:rPr sz="1500" b="1" i="1" spc="-110" dirty="0">
                <a:solidFill>
                  <a:srgbClr val="1B75BC"/>
                </a:solidFill>
                <a:latin typeface="Arial-BoldItalicMT"/>
                <a:cs typeface="Arial-BoldItalicMT"/>
              </a:rPr>
              <a:t>pérdida </a:t>
            </a:r>
            <a:r>
              <a:rPr sz="1500" b="1" i="1" spc="-170" dirty="0">
                <a:solidFill>
                  <a:srgbClr val="1B75BC"/>
                </a:solidFill>
                <a:latin typeface="Arial-BoldItalicMT"/>
                <a:cs typeface="Arial-BoldItalicMT"/>
              </a:rPr>
              <a:t>o </a:t>
            </a:r>
            <a:r>
              <a:rPr sz="1500" b="1" i="1" spc="-114" dirty="0">
                <a:solidFill>
                  <a:srgbClr val="1B75BC"/>
                </a:solidFill>
                <a:latin typeface="Arial-BoldItalicMT"/>
                <a:cs typeface="Arial-BoldItalicMT"/>
              </a:rPr>
              <a:t>impacto </a:t>
            </a:r>
            <a:r>
              <a:rPr sz="1500" b="1" i="1" spc="-150" dirty="0">
                <a:solidFill>
                  <a:srgbClr val="1B75BC"/>
                </a:solidFill>
                <a:latin typeface="Arial-BoldItalicMT"/>
                <a:cs typeface="Arial-BoldItalicMT"/>
              </a:rPr>
              <a:t>en </a:t>
            </a:r>
            <a:r>
              <a:rPr sz="1500" b="1" i="1" spc="-40" dirty="0">
                <a:solidFill>
                  <a:srgbClr val="1B75BC"/>
                </a:solidFill>
                <a:latin typeface="Arial-BoldItalicMT"/>
                <a:cs typeface="Arial-BoldItalicMT"/>
              </a:rPr>
              <a:t>la  </a:t>
            </a:r>
            <a:r>
              <a:rPr sz="1500" b="1" i="1" spc="-105" dirty="0">
                <a:solidFill>
                  <a:srgbClr val="1B75BC"/>
                </a:solidFill>
                <a:latin typeface="Arial-BoldItalicMT"/>
                <a:cs typeface="Arial-BoldItalicMT"/>
              </a:rPr>
              <a:t>reputación, </a:t>
            </a:r>
            <a:r>
              <a:rPr sz="1500" i="1" spc="-135" dirty="0">
                <a:solidFill>
                  <a:srgbClr val="1B75BC"/>
                </a:solidFill>
                <a:latin typeface="Arial"/>
                <a:cs typeface="Arial"/>
              </a:rPr>
              <a:t>que </a:t>
            </a:r>
            <a:r>
              <a:rPr sz="1500" i="1" spc="-145" dirty="0">
                <a:solidFill>
                  <a:srgbClr val="1B75BC"/>
                </a:solidFill>
                <a:latin typeface="Arial"/>
                <a:cs typeface="Arial"/>
              </a:rPr>
              <a:t>puede  </a:t>
            </a:r>
            <a:r>
              <a:rPr sz="1500" i="1" spc="-85" dirty="0">
                <a:solidFill>
                  <a:srgbClr val="1B75BC"/>
                </a:solidFill>
                <a:latin typeface="Arial"/>
                <a:cs typeface="Arial"/>
              </a:rPr>
              <a:t>llegar </a:t>
            </a:r>
            <a:r>
              <a:rPr sz="1500" i="1" spc="-114" dirty="0">
                <a:solidFill>
                  <a:srgbClr val="1B75BC"/>
                </a:solidFill>
                <a:latin typeface="Arial"/>
                <a:cs typeface="Arial"/>
              </a:rPr>
              <a:t>a </a:t>
            </a:r>
            <a:r>
              <a:rPr sz="1500" i="1" spc="-150" dirty="0">
                <a:solidFill>
                  <a:srgbClr val="1B75BC"/>
                </a:solidFill>
                <a:latin typeface="Arial"/>
                <a:cs typeface="Arial"/>
              </a:rPr>
              <a:t>ser</a:t>
            </a:r>
            <a:r>
              <a:rPr sz="1500" i="1" spc="-170" dirty="0">
                <a:solidFill>
                  <a:srgbClr val="1B75BC"/>
                </a:solidFill>
                <a:latin typeface="Arial"/>
                <a:cs typeface="Arial"/>
              </a:rPr>
              <a:t> </a:t>
            </a:r>
            <a:r>
              <a:rPr sz="1500" i="1" spc="-80" dirty="0">
                <a:solidFill>
                  <a:srgbClr val="1B75BC"/>
                </a:solidFill>
                <a:latin typeface="Arial"/>
                <a:cs typeface="Arial"/>
              </a:rPr>
              <a:t>catastrófico.</a:t>
            </a:r>
            <a:endParaRPr sz="1500">
              <a:latin typeface="Arial"/>
              <a:cs typeface="Arial"/>
            </a:endParaRPr>
          </a:p>
          <a:p>
            <a:pPr marL="56515" algn="ctr">
              <a:lnSpc>
                <a:spcPts val="980"/>
              </a:lnSpc>
            </a:pP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Rodrigo</a:t>
            </a:r>
            <a:r>
              <a:rPr sz="900" spc="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Reyes</a:t>
            </a:r>
            <a:r>
              <a:rPr sz="900" spc="-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  <a:p>
            <a:pPr marL="10795" algn="ctr">
              <a:lnSpc>
                <a:spcPct val="100000"/>
              </a:lnSpc>
              <a:spcBef>
                <a:spcPts val="20"/>
              </a:spcBef>
            </a:pPr>
            <a:r>
              <a:rPr sz="900" spc="50" dirty="0">
                <a:solidFill>
                  <a:srgbClr val="939598"/>
                </a:solidFill>
                <a:latin typeface="Arial"/>
                <a:cs typeface="Arial"/>
              </a:rPr>
              <a:t>Prelafit</a:t>
            </a:r>
            <a:r>
              <a:rPr sz="900" spc="190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939598"/>
                </a:solidFill>
                <a:latin typeface="Arial"/>
                <a:cs typeface="Arial"/>
              </a:rPr>
              <a:t>Compliance</a:t>
            </a:r>
            <a:r>
              <a:rPr sz="900" spc="-165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26677" y="1355882"/>
            <a:ext cx="436880" cy="349250"/>
          </a:xfrm>
          <a:custGeom>
            <a:avLst/>
            <a:gdLst/>
            <a:ahLst/>
            <a:cxnLst/>
            <a:rect l="l" t="t" r="r" b="b"/>
            <a:pathLst>
              <a:path w="436879" h="349250">
                <a:moveTo>
                  <a:pt x="436638" y="0"/>
                </a:moveTo>
                <a:lnTo>
                  <a:pt x="383199" y="10401"/>
                </a:lnTo>
                <a:lnTo>
                  <a:pt x="339481" y="28319"/>
                </a:lnTo>
                <a:lnTo>
                  <a:pt x="305481" y="53754"/>
                </a:lnTo>
                <a:lnTo>
                  <a:pt x="281197" y="86704"/>
                </a:lnTo>
                <a:lnTo>
                  <a:pt x="266628" y="127168"/>
                </a:lnTo>
                <a:lnTo>
                  <a:pt x="261772" y="175145"/>
                </a:lnTo>
                <a:lnTo>
                  <a:pt x="261772" y="349237"/>
                </a:lnTo>
                <a:lnTo>
                  <a:pt x="436638" y="349237"/>
                </a:lnTo>
                <a:lnTo>
                  <a:pt x="436638" y="175145"/>
                </a:lnTo>
                <a:lnTo>
                  <a:pt x="349732" y="175145"/>
                </a:lnTo>
                <a:lnTo>
                  <a:pt x="355950" y="137779"/>
                </a:lnTo>
                <a:lnTo>
                  <a:pt x="372506" y="110642"/>
                </a:lnTo>
                <a:lnTo>
                  <a:pt x="399403" y="93735"/>
                </a:lnTo>
                <a:lnTo>
                  <a:pt x="436638" y="87058"/>
                </a:lnTo>
                <a:lnTo>
                  <a:pt x="436638" y="0"/>
                </a:lnTo>
                <a:close/>
              </a:path>
              <a:path w="436879" h="349250">
                <a:moveTo>
                  <a:pt x="174866" y="0"/>
                </a:moveTo>
                <a:lnTo>
                  <a:pt x="121431" y="10401"/>
                </a:lnTo>
                <a:lnTo>
                  <a:pt x="77714" y="28319"/>
                </a:lnTo>
                <a:lnTo>
                  <a:pt x="43713" y="53754"/>
                </a:lnTo>
                <a:lnTo>
                  <a:pt x="19427" y="86704"/>
                </a:lnTo>
                <a:lnTo>
                  <a:pt x="4856" y="127168"/>
                </a:lnTo>
                <a:lnTo>
                  <a:pt x="0" y="175145"/>
                </a:lnTo>
                <a:lnTo>
                  <a:pt x="0" y="349237"/>
                </a:lnTo>
                <a:lnTo>
                  <a:pt x="174866" y="349237"/>
                </a:lnTo>
                <a:lnTo>
                  <a:pt x="174866" y="175145"/>
                </a:lnTo>
                <a:lnTo>
                  <a:pt x="87960" y="175145"/>
                </a:lnTo>
                <a:lnTo>
                  <a:pt x="94172" y="137779"/>
                </a:lnTo>
                <a:lnTo>
                  <a:pt x="110729" y="110642"/>
                </a:lnTo>
                <a:lnTo>
                  <a:pt x="137628" y="93735"/>
                </a:lnTo>
                <a:lnTo>
                  <a:pt x="174866" y="87058"/>
                </a:lnTo>
                <a:lnTo>
                  <a:pt x="174866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26683" y="3564619"/>
            <a:ext cx="436880" cy="349250"/>
          </a:xfrm>
          <a:custGeom>
            <a:avLst/>
            <a:gdLst/>
            <a:ahLst/>
            <a:cxnLst/>
            <a:rect l="l" t="t" r="r" b="b"/>
            <a:pathLst>
              <a:path w="436879" h="349250">
                <a:moveTo>
                  <a:pt x="174866" y="0"/>
                </a:moveTo>
                <a:lnTo>
                  <a:pt x="0" y="0"/>
                </a:lnTo>
                <a:lnTo>
                  <a:pt x="0" y="174091"/>
                </a:lnTo>
                <a:lnTo>
                  <a:pt x="86906" y="174091"/>
                </a:lnTo>
                <a:lnTo>
                  <a:pt x="80688" y="211458"/>
                </a:lnTo>
                <a:lnTo>
                  <a:pt x="64131" y="238596"/>
                </a:lnTo>
                <a:lnTo>
                  <a:pt x="37235" y="255507"/>
                </a:lnTo>
                <a:lnTo>
                  <a:pt x="0" y="262191"/>
                </a:lnTo>
                <a:lnTo>
                  <a:pt x="0" y="349237"/>
                </a:lnTo>
                <a:lnTo>
                  <a:pt x="53438" y="338836"/>
                </a:lnTo>
                <a:lnTo>
                  <a:pt x="97157" y="320917"/>
                </a:lnTo>
                <a:lnTo>
                  <a:pt x="131157" y="295482"/>
                </a:lnTo>
                <a:lnTo>
                  <a:pt x="155441" y="262532"/>
                </a:lnTo>
                <a:lnTo>
                  <a:pt x="170010" y="222068"/>
                </a:lnTo>
                <a:lnTo>
                  <a:pt x="174866" y="174091"/>
                </a:lnTo>
                <a:lnTo>
                  <a:pt x="174866" y="0"/>
                </a:lnTo>
                <a:close/>
              </a:path>
              <a:path w="436879" h="349250">
                <a:moveTo>
                  <a:pt x="436638" y="0"/>
                </a:moveTo>
                <a:lnTo>
                  <a:pt x="261772" y="0"/>
                </a:lnTo>
                <a:lnTo>
                  <a:pt x="261772" y="174091"/>
                </a:lnTo>
                <a:lnTo>
                  <a:pt x="348678" y="174091"/>
                </a:lnTo>
                <a:lnTo>
                  <a:pt x="342466" y="211458"/>
                </a:lnTo>
                <a:lnTo>
                  <a:pt x="325908" y="238596"/>
                </a:lnTo>
                <a:lnTo>
                  <a:pt x="299009" y="255507"/>
                </a:lnTo>
                <a:lnTo>
                  <a:pt x="261772" y="262191"/>
                </a:lnTo>
                <a:lnTo>
                  <a:pt x="261772" y="349237"/>
                </a:lnTo>
                <a:lnTo>
                  <a:pt x="315206" y="338836"/>
                </a:lnTo>
                <a:lnTo>
                  <a:pt x="358924" y="320917"/>
                </a:lnTo>
                <a:lnTo>
                  <a:pt x="392925" y="295482"/>
                </a:lnTo>
                <a:lnTo>
                  <a:pt x="417210" y="262532"/>
                </a:lnTo>
                <a:lnTo>
                  <a:pt x="431781" y="222068"/>
                </a:lnTo>
                <a:lnTo>
                  <a:pt x="436638" y="174091"/>
                </a:lnTo>
                <a:lnTo>
                  <a:pt x="436638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88816" y="4103034"/>
            <a:ext cx="100330" cy="469265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00" spc="-70" dirty="0">
                <a:solidFill>
                  <a:srgbClr val="231F20"/>
                </a:solidFill>
                <a:latin typeface="Arial"/>
                <a:cs typeface="Arial"/>
              </a:rPr>
              <a:t>hÉCToR</a:t>
            </a:r>
            <a:r>
              <a:rPr sz="5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Arial"/>
                <a:cs typeface="Arial"/>
              </a:rPr>
              <a:t>ARAVENA</a:t>
            </a:r>
            <a:endParaRPr sz="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8002" y="710463"/>
            <a:ext cx="2945650" cy="3848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8129" y="9354486"/>
            <a:ext cx="1100480" cy="162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8076" y="9335746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77787B"/>
                </a:solidFill>
                <a:latin typeface="Arial"/>
                <a:cs typeface="Arial"/>
              </a:rPr>
              <a:t>76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17149" y="584182"/>
            <a:ext cx="2613660" cy="0"/>
          </a:xfrm>
          <a:custGeom>
            <a:avLst/>
            <a:gdLst/>
            <a:ahLst/>
            <a:cxnLst/>
            <a:rect l="l" t="t" r="r" b="b"/>
            <a:pathLst>
              <a:path w="2613659">
                <a:moveTo>
                  <a:pt x="0" y="0"/>
                </a:moveTo>
                <a:lnTo>
                  <a:pt x="2613101" y="0"/>
                </a:lnTo>
              </a:path>
            </a:pathLst>
          </a:custGeom>
          <a:ln w="3809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2099" y="584182"/>
            <a:ext cx="2626360" cy="0"/>
          </a:xfrm>
          <a:custGeom>
            <a:avLst/>
            <a:gdLst/>
            <a:ahLst/>
            <a:cxnLst/>
            <a:rect l="l" t="t" r="r" b="b"/>
            <a:pathLst>
              <a:path w="2626360">
                <a:moveTo>
                  <a:pt x="0" y="0"/>
                </a:moveTo>
                <a:lnTo>
                  <a:pt x="2625737" y="0"/>
                </a:lnTo>
              </a:path>
            </a:pathLst>
          </a:custGeom>
          <a:ln w="3809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167837" y="509841"/>
            <a:ext cx="949325" cy="153035"/>
          </a:xfrm>
          <a:prstGeom prst="rect">
            <a:avLst/>
          </a:prstGeom>
          <a:solidFill>
            <a:srgbClr val="1B75BC"/>
          </a:solidFill>
        </p:spPr>
        <p:txBody>
          <a:bodyPr vert="horz" wrap="square" lIns="0" tIns="12700" rIns="0" bIns="0" rtlCol="0">
            <a:spAutoFit/>
          </a:bodyPr>
          <a:lstStyle/>
          <a:p>
            <a:pPr marL="23749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FFFFFF"/>
                </a:solidFill>
                <a:latin typeface="Lucida Bright"/>
                <a:cs typeface="Lucida Bright"/>
              </a:rPr>
              <a:t>Reportaje</a:t>
            </a:r>
            <a:endParaRPr sz="800">
              <a:latin typeface="Lucida Bright"/>
              <a:cs typeface="Lucida Brigh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3025" y="4732002"/>
            <a:ext cx="298005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5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contrato)</a:t>
            </a:r>
            <a:r>
              <a:rPr sz="800" spc="-4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una</a:t>
            </a:r>
            <a:r>
              <a:rPr sz="800" spc="-4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cláusula</a:t>
            </a:r>
            <a:r>
              <a:rPr sz="800" spc="-4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que</a:t>
            </a:r>
            <a:r>
              <a:rPr sz="800" spc="-4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establezca</a:t>
            </a:r>
            <a:r>
              <a:rPr sz="800" spc="-4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que</a:t>
            </a:r>
            <a:r>
              <a:rPr sz="800" spc="-4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hay</a:t>
            </a:r>
            <a:r>
              <a:rPr sz="800" spc="-4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un</a:t>
            </a:r>
            <a:r>
              <a:rPr sz="800" spc="-4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modelo</a:t>
            </a:r>
            <a:r>
              <a:rPr sz="800" spc="-4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  prevención</a:t>
            </a:r>
            <a:r>
              <a:rPr sz="800" spc="-4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del</a:t>
            </a:r>
            <a:r>
              <a:rPr sz="800" spc="-4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delito</a:t>
            </a:r>
            <a:r>
              <a:rPr sz="800" spc="-4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que</a:t>
            </a:r>
            <a:r>
              <a:rPr sz="800" spc="-4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deben</a:t>
            </a:r>
            <a:r>
              <a:rPr sz="800" spc="-4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cumplir”,</a:t>
            </a:r>
            <a:r>
              <a:rPr sz="800" spc="-4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señala</a:t>
            </a:r>
            <a:r>
              <a:rPr sz="800" spc="-4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el</a:t>
            </a:r>
            <a:r>
              <a:rPr sz="800" spc="-4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abogado  Ramón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Montero,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gerente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legal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BH</a:t>
            </a:r>
            <a:r>
              <a:rPr sz="800" spc="-3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Compliance.</a:t>
            </a:r>
            <a:endParaRPr sz="800">
              <a:latin typeface="Lucida Bright"/>
              <a:cs typeface="Lucida Bright"/>
            </a:endParaRPr>
          </a:p>
          <a:p>
            <a:pPr marL="12700" marR="6985" indent="179705" algn="just">
              <a:lnSpc>
                <a:spcPct val="125000"/>
              </a:lnSpc>
            </a:pP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Además, explica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que como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empresa desarrollaron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un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soft- 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ware que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genera alertas periódicas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y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riesgos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en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cada área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y 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que</a:t>
            </a:r>
            <a:r>
              <a:rPr sz="800" spc="-5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puede</a:t>
            </a:r>
            <a:r>
              <a:rPr sz="800" spc="-5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aplicarse</a:t>
            </a:r>
            <a:r>
              <a:rPr sz="800" spc="-5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mes</a:t>
            </a:r>
            <a:r>
              <a:rPr sz="800" spc="-5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a</a:t>
            </a:r>
            <a:r>
              <a:rPr sz="800" spc="-5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mes.</a:t>
            </a:r>
            <a:r>
              <a:rPr sz="800" spc="-5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“De</a:t>
            </a:r>
            <a:r>
              <a:rPr sz="800" spc="-5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esa</a:t>
            </a:r>
            <a:r>
              <a:rPr sz="800" spc="-5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manera</a:t>
            </a:r>
            <a:r>
              <a:rPr sz="800" spc="-5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generamos</a:t>
            </a:r>
            <a:r>
              <a:rPr sz="800" spc="-5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un 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historial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que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muestra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la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evolución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del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programa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y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cómo han 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estado</a:t>
            </a:r>
            <a:r>
              <a:rPr sz="800" spc="-7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los</a:t>
            </a:r>
            <a:r>
              <a:rPr sz="800" spc="-7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controles.</a:t>
            </a:r>
            <a:r>
              <a:rPr sz="800" spc="-7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Ahora</a:t>
            </a:r>
            <a:r>
              <a:rPr sz="800" spc="-7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la</a:t>
            </a:r>
            <a:r>
              <a:rPr sz="800" spc="-7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efectividad</a:t>
            </a:r>
            <a:r>
              <a:rPr sz="800" spc="-7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o</a:t>
            </a:r>
            <a:r>
              <a:rPr sz="800" spc="-7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inefectividad</a:t>
            </a:r>
            <a:r>
              <a:rPr sz="800" spc="-7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de</a:t>
            </a:r>
            <a:r>
              <a:rPr sz="800" spc="-7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es-</a:t>
            </a:r>
            <a:endParaRPr sz="800">
              <a:latin typeface="Lucida Bright"/>
              <a:cs typeface="Lucida Br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84725" y="4732002"/>
            <a:ext cx="29775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5000"/>
              </a:lnSpc>
              <a:spcBef>
                <a:spcPts val="100"/>
              </a:spcBef>
            </a:pP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tas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auditorías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van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quedando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en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color verde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o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rojo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y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esa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herra-  mienta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es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muy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importante porque puede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ser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utilizada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en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los 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directorios</a:t>
            </a:r>
            <a:r>
              <a:rPr sz="800" spc="-4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para</a:t>
            </a:r>
            <a:r>
              <a:rPr sz="800" spc="-4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ver</a:t>
            </a:r>
            <a:r>
              <a:rPr sz="800" spc="-4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cómo</a:t>
            </a:r>
            <a:r>
              <a:rPr sz="800" spc="-4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van</a:t>
            </a:r>
            <a:r>
              <a:rPr sz="800" spc="-4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en</a:t>
            </a:r>
            <a:r>
              <a:rPr sz="800" spc="-4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el</a:t>
            </a:r>
            <a:r>
              <a:rPr sz="800" spc="-4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cumplimiento”,</a:t>
            </a:r>
            <a:r>
              <a:rPr sz="800" spc="-4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agrega.</a:t>
            </a:r>
            <a:endParaRPr sz="800">
              <a:latin typeface="Lucida Bright"/>
              <a:cs typeface="Lucida Br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84725" y="5302549"/>
            <a:ext cx="2978785" cy="67437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345"/>
              </a:spcBef>
            </a:pPr>
            <a:r>
              <a:rPr sz="1100" b="1" spc="-155" dirty="0">
                <a:solidFill>
                  <a:srgbClr val="1B75BC"/>
                </a:solidFill>
                <a:latin typeface="Arial"/>
                <a:cs typeface="Arial"/>
              </a:rPr>
              <a:t>¿Cómo </a:t>
            </a:r>
            <a:r>
              <a:rPr sz="1100" b="1" spc="-80" dirty="0">
                <a:solidFill>
                  <a:srgbClr val="1B75BC"/>
                </a:solidFill>
                <a:latin typeface="Arial"/>
                <a:cs typeface="Arial"/>
              </a:rPr>
              <a:t>pondera </a:t>
            </a:r>
            <a:r>
              <a:rPr sz="1100" b="1" spc="-25" dirty="0">
                <a:solidFill>
                  <a:srgbClr val="1B75BC"/>
                </a:solidFill>
                <a:latin typeface="Arial"/>
                <a:cs typeface="Arial"/>
              </a:rPr>
              <a:t>el </a:t>
            </a:r>
            <a:r>
              <a:rPr sz="1100" b="1" spc="-40" dirty="0">
                <a:solidFill>
                  <a:srgbClr val="1B75BC"/>
                </a:solidFill>
                <a:latin typeface="Arial"/>
                <a:cs typeface="Arial"/>
              </a:rPr>
              <a:t>Ministerio</a:t>
            </a:r>
            <a:r>
              <a:rPr sz="1100" b="1" spc="-60" dirty="0">
                <a:solidFill>
                  <a:srgbClr val="1B75BC"/>
                </a:solidFill>
                <a:latin typeface="Arial"/>
                <a:cs typeface="Arial"/>
              </a:rPr>
              <a:t> </a:t>
            </a:r>
            <a:r>
              <a:rPr sz="1100" b="1" spc="-90" dirty="0">
                <a:solidFill>
                  <a:srgbClr val="1B75BC"/>
                </a:solidFill>
                <a:latin typeface="Arial"/>
                <a:cs typeface="Arial"/>
              </a:rPr>
              <a:t>Público?</a:t>
            </a:r>
            <a:endParaRPr sz="1100">
              <a:latin typeface="Arial"/>
              <a:cs typeface="Arial"/>
            </a:endParaRPr>
          </a:p>
          <a:p>
            <a:pPr marL="12700" marR="5080" indent="179705" algn="just">
              <a:lnSpc>
                <a:spcPts val="1200"/>
              </a:lnSpc>
              <a:spcBef>
                <a:spcPts val="20"/>
              </a:spcBef>
            </a:pP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Si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bien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en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Chile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aún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hay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poco conocimiento de casos en  que se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imputen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responsabilidades criminales a personas 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jurídicas, la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gran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interrogante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—concuerdan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los</a:t>
            </a:r>
            <a:r>
              <a:rPr sz="800" spc="114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consulta-</a:t>
            </a:r>
            <a:endParaRPr sz="800">
              <a:latin typeface="Lucida Bright"/>
              <a:cs typeface="Lucida Br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58448" y="4775982"/>
            <a:ext cx="0" cy="1164590"/>
          </a:xfrm>
          <a:custGeom>
            <a:avLst/>
            <a:gdLst/>
            <a:ahLst/>
            <a:cxnLst/>
            <a:rect l="l" t="t" r="r" b="b"/>
            <a:pathLst>
              <a:path h="1164589">
                <a:moveTo>
                  <a:pt x="0" y="0"/>
                </a:moveTo>
                <a:lnTo>
                  <a:pt x="0" y="1164005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80104" y="1916944"/>
            <a:ext cx="1776095" cy="143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500" b="1" i="1" spc="-125" dirty="0">
                <a:solidFill>
                  <a:srgbClr val="1B75BC"/>
                </a:solidFill>
                <a:latin typeface="Arial-BoldItalicMT"/>
                <a:cs typeface="Arial-BoldItalicMT"/>
              </a:rPr>
              <a:t>Para </a:t>
            </a:r>
            <a:r>
              <a:rPr sz="1500" b="1" i="1" spc="-150" dirty="0">
                <a:solidFill>
                  <a:srgbClr val="1B75BC"/>
                </a:solidFill>
                <a:latin typeface="Arial-BoldItalicMT"/>
                <a:cs typeface="Arial-BoldItalicMT"/>
              </a:rPr>
              <a:t>que un </a:t>
            </a:r>
            <a:r>
              <a:rPr sz="1500" b="1" i="1" spc="-125" dirty="0">
                <a:solidFill>
                  <a:srgbClr val="1B75BC"/>
                </a:solidFill>
                <a:latin typeface="Arial-BoldItalicMT"/>
                <a:cs typeface="Arial-BoldItalicMT"/>
              </a:rPr>
              <a:t>sistema  </a:t>
            </a:r>
            <a:r>
              <a:rPr sz="1500" b="1" i="1" spc="-150" dirty="0">
                <a:solidFill>
                  <a:srgbClr val="1B75BC"/>
                </a:solidFill>
                <a:latin typeface="Arial-BoldItalicMT"/>
                <a:cs typeface="Arial-BoldItalicMT"/>
              </a:rPr>
              <a:t>de </a:t>
            </a:r>
            <a:r>
              <a:rPr sz="1500" b="1" i="1" spc="-140" dirty="0">
                <a:solidFill>
                  <a:srgbClr val="1B75BC"/>
                </a:solidFill>
                <a:latin typeface="Arial-BoldItalicMT"/>
                <a:cs typeface="Arial-BoldItalicMT"/>
              </a:rPr>
              <a:t>compliance </a:t>
            </a:r>
            <a:r>
              <a:rPr sz="1500" b="1" i="1" spc="-160" dirty="0">
                <a:solidFill>
                  <a:srgbClr val="1B75BC"/>
                </a:solidFill>
                <a:latin typeface="Arial-BoldItalicMT"/>
                <a:cs typeface="Arial-BoldItalicMT"/>
              </a:rPr>
              <a:t>sea  </a:t>
            </a:r>
            <a:r>
              <a:rPr sz="1500" b="1" i="1" spc="-105" dirty="0">
                <a:solidFill>
                  <a:srgbClr val="1B75BC"/>
                </a:solidFill>
                <a:latin typeface="Arial-BoldItalicMT"/>
                <a:cs typeface="Arial-BoldItalicMT"/>
              </a:rPr>
              <a:t>efectivo </a:t>
            </a:r>
            <a:r>
              <a:rPr sz="1500" b="1" i="1" spc="-150" dirty="0">
                <a:solidFill>
                  <a:srgbClr val="1B75BC"/>
                </a:solidFill>
                <a:latin typeface="Arial-BoldItalicMT"/>
                <a:cs typeface="Arial-BoldItalicMT"/>
              </a:rPr>
              <a:t>debe</a:t>
            </a:r>
            <a:r>
              <a:rPr sz="1500" b="1" i="1" spc="50" dirty="0">
                <a:solidFill>
                  <a:srgbClr val="1B75BC"/>
                </a:solidFill>
                <a:latin typeface="Arial-BoldItalicMT"/>
                <a:cs typeface="Arial-BoldItalicMT"/>
              </a:rPr>
              <a:t> </a:t>
            </a:r>
            <a:r>
              <a:rPr sz="1500" b="1" i="1" spc="-135" dirty="0">
                <a:solidFill>
                  <a:srgbClr val="1B75BC"/>
                </a:solidFill>
                <a:latin typeface="Arial-BoldItalicMT"/>
                <a:cs typeface="Arial-BoldItalicMT"/>
              </a:rPr>
              <a:t>nacer</a:t>
            </a:r>
            <a:r>
              <a:rPr sz="1500" b="1" i="1" spc="-25" dirty="0">
                <a:solidFill>
                  <a:srgbClr val="1B75BC"/>
                </a:solidFill>
                <a:latin typeface="Arial-BoldItalicMT"/>
                <a:cs typeface="Arial-BoldItalicMT"/>
              </a:rPr>
              <a:t> </a:t>
            </a:r>
            <a:r>
              <a:rPr sz="1500" b="1" i="1" spc="-155" dirty="0">
                <a:solidFill>
                  <a:srgbClr val="1B75BC"/>
                </a:solidFill>
                <a:latin typeface="Arial-BoldItalicMT"/>
                <a:cs typeface="Arial-BoldItalicMT"/>
              </a:rPr>
              <a:t>de </a:t>
            </a:r>
            <a:r>
              <a:rPr sz="1500" b="1" i="1" spc="-85" dirty="0">
                <a:solidFill>
                  <a:srgbClr val="1B75BC"/>
                </a:solidFill>
                <a:latin typeface="Arial-BoldItalicMT"/>
                <a:cs typeface="Arial-BoldItalicMT"/>
              </a:rPr>
              <a:t> </a:t>
            </a:r>
            <a:r>
              <a:rPr sz="1500" b="1" i="1" spc="-114" dirty="0">
                <a:solidFill>
                  <a:srgbClr val="1B75BC"/>
                </a:solidFill>
                <a:latin typeface="Arial-BoldItalicMT"/>
                <a:cs typeface="Arial-BoldItalicMT"/>
              </a:rPr>
              <a:t>las </a:t>
            </a:r>
            <a:r>
              <a:rPr sz="1500" b="1" i="1" spc="-135" dirty="0">
                <a:solidFill>
                  <a:srgbClr val="1B75BC"/>
                </a:solidFill>
                <a:latin typeface="Arial-BoldItalicMT"/>
                <a:cs typeface="Arial-BoldItalicMT"/>
              </a:rPr>
              <a:t>cúpulas, </a:t>
            </a:r>
            <a:r>
              <a:rPr sz="1500" i="1" spc="-50" dirty="0">
                <a:solidFill>
                  <a:srgbClr val="1B75BC"/>
                </a:solidFill>
                <a:latin typeface="Times New Roman"/>
                <a:cs typeface="Times New Roman"/>
              </a:rPr>
              <a:t>como los  </a:t>
            </a:r>
            <a:r>
              <a:rPr sz="1500" i="1" spc="-55" dirty="0">
                <a:solidFill>
                  <a:srgbClr val="1B75BC"/>
                </a:solidFill>
                <a:latin typeface="Times New Roman"/>
                <a:cs typeface="Times New Roman"/>
              </a:rPr>
              <a:t>directores </a:t>
            </a:r>
            <a:r>
              <a:rPr sz="1500" i="1" spc="-30" dirty="0">
                <a:solidFill>
                  <a:srgbClr val="1B75BC"/>
                </a:solidFill>
                <a:latin typeface="Times New Roman"/>
                <a:cs typeface="Times New Roman"/>
              </a:rPr>
              <a:t>o</a:t>
            </a:r>
            <a:r>
              <a:rPr sz="1500" i="1" spc="85" dirty="0">
                <a:solidFill>
                  <a:srgbClr val="1B75BC"/>
                </a:solidFill>
                <a:latin typeface="Times New Roman"/>
                <a:cs typeface="Times New Roman"/>
              </a:rPr>
              <a:t> </a:t>
            </a:r>
            <a:r>
              <a:rPr sz="1500" i="1" spc="-20" dirty="0">
                <a:solidFill>
                  <a:srgbClr val="1B75BC"/>
                </a:solidFill>
                <a:latin typeface="Times New Roman"/>
                <a:cs typeface="Times New Roman"/>
              </a:rPr>
              <a:t>dueños.</a:t>
            </a:r>
            <a:endParaRPr sz="1500">
              <a:latin typeface="Times New Roman"/>
              <a:cs typeface="Times New Roman"/>
            </a:endParaRPr>
          </a:p>
          <a:p>
            <a:pPr marL="1270" algn="ctr">
              <a:lnSpc>
                <a:spcPts val="980"/>
              </a:lnSpc>
            </a:pP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Tamara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Agnic</a:t>
            </a:r>
            <a:endParaRPr sz="90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20"/>
              </a:spcBef>
            </a:pPr>
            <a:r>
              <a:rPr sz="900" spc="-100" dirty="0">
                <a:solidFill>
                  <a:srgbClr val="939598"/>
                </a:solidFill>
                <a:latin typeface="Arial"/>
                <a:cs typeface="Arial"/>
              </a:rPr>
              <a:t>KPMG</a:t>
            </a:r>
            <a:r>
              <a:rPr sz="900" spc="-165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50678" y="1479907"/>
            <a:ext cx="436880" cy="349250"/>
          </a:xfrm>
          <a:custGeom>
            <a:avLst/>
            <a:gdLst/>
            <a:ahLst/>
            <a:cxnLst/>
            <a:rect l="l" t="t" r="r" b="b"/>
            <a:pathLst>
              <a:path w="436880" h="349250">
                <a:moveTo>
                  <a:pt x="436638" y="0"/>
                </a:moveTo>
                <a:lnTo>
                  <a:pt x="383199" y="10401"/>
                </a:lnTo>
                <a:lnTo>
                  <a:pt x="339481" y="28319"/>
                </a:lnTo>
                <a:lnTo>
                  <a:pt x="305481" y="53754"/>
                </a:lnTo>
                <a:lnTo>
                  <a:pt x="281197" y="86704"/>
                </a:lnTo>
                <a:lnTo>
                  <a:pt x="266628" y="127168"/>
                </a:lnTo>
                <a:lnTo>
                  <a:pt x="261772" y="175145"/>
                </a:lnTo>
                <a:lnTo>
                  <a:pt x="261772" y="349237"/>
                </a:lnTo>
                <a:lnTo>
                  <a:pt x="436638" y="349237"/>
                </a:lnTo>
                <a:lnTo>
                  <a:pt x="436638" y="175145"/>
                </a:lnTo>
                <a:lnTo>
                  <a:pt x="349732" y="175145"/>
                </a:lnTo>
                <a:lnTo>
                  <a:pt x="355950" y="137779"/>
                </a:lnTo>
                <a:lnTo>
                  <a:pt x="372506" y="110642"/>
                </a:lnTo>
                <a:lnTo>
                  <a:pt x="399403" y="93735"/>
                </a:lnTo>
                <a:lnTo>
                  <a:pt x="436638" y="87058"/>
                </a:lnTo>
                <a:lnTo>
                  <a:pt x="436638" y="0"/>
                </a:lnTo>
                <a:close/>
              </a:path>
              <a:path w="436880" h="349250">
                <a:moveTo>
                  <a:pt x="174866" y="0"/>
                </a:moveTo>
                <a:lnTo>
                  <a:pt x="121431" y="10401"/>
                </a:lnTo>
                <a:lnTo>
                  <a:pt x="77714" y="28319"/>
                </a:lnTo>
                <a:lnTo>
                  <a:pt x="43713" y="53754"/>
                </a:lnTo>
                <a:lnTo>
                  <a:pt x="19427" y="86704"/>
                </a:lnTo>
                <a:lnTo>
                  <a:pt x="4856" y="127168"/>
                </a:lnTo>
                <a:lnTo>
                  <a:pt x="0" y="175145"/>
                </a:lnTo>
                <a:lnTo>
                  <a:pt x="0" y="349237"/>
                </a:lnTo>
                <a:lnTo>
                  <a:pt x="174866" y="349237"/>
                </a:lnTo>
                <a:lnTo>
                  <a:pt x="174866" y="175145"/>
                </a:lnTo>
                <a:lnTo>
                  <a:pt x="87960" y="175145"/>
                </a:lnTo>
                <a:lnTo>
                  <a:pt x="94172" y="137779"/>
                </a:lnTo>
                <a:lnTo>
                  <a:pt x="110729" y="110642"/>
                </a:lnTo>
                <a:lnTo>
                  <a:pt x="137628" y="93735"/>
                </a:lnTo>
                <a:lnTo>
                  <a:pt x="174866" y="87058"/>
                </a:lnTo>
                <a:lnTo>
                  <a:pt x="174866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50683" y="3459643"/>
            <a:ext cx="436880" cy="349250"/>
          </a:xfrm>
          <a:custGeom>
            <a:avLst/>
            <a:gdLst/>
            <a:ahLst/>
            <a:cxnLst/>
            <a:rect l="l" t="t" r="r" b="b"/>
            <a:pathLst>
              <a:path w="436880" h="349250">
                <a:moveTo>
                  <a:pt x="174866" y="0"/>
                </a:moveTo>
                <a:lnTo>
                  <a:pt x="0" y="0"/>
                </a:lnTo>
                <a:lnTo>
                  <a:pt x="0" y="174091"/>
                </a:lnTo>
                <a:lnTo>
                  <a:pt x="86906" y="174091"/>
                </a:lnTo>
                <a:lnTo>
                  <a:pt x="80688" y="211458"/>
                </a:lnTo>
                <a:lnTo>
                  <a:pt x="64131" y="238596"/>
                </a:lnTo>
                <a:lnTo>
                  <a:pt x="37235" y="255507"/>
                </a:lnTo>
                <a:lnTo>
                  <a:pt x="0" y="262191"/>
                </a:lnTo>
                <a:lnTo>
                  <a:pt x="0" y="349237"/>
                </a:lnTo>
                <a:lnTo>
                  <a:pt x="53434" y="338836"/>
                </a:lnTo>
                <a:lnTo>
                  <a:pt x="97151" y="320917"/>
                </a:lnTo>
                <a:lnTo>
                  <a:pt x="131152" y="295482"/>
                </a:lnTo>
                <a:lnTo>
                  <a:pt x="155438" y="262532"/>
                </a:lnTo>
                <a:lnTo>
                  <a:pt x="170009" y="222068"/>
                </a:lnTo>
                <a:lnTo>
                  <a:pt x="174866" y="174091"/>
                </a:lnTo>
                <a:lnTo>
                  <a:pt x="174866" y="0"/>
                </a:lnTo>
                <a:close/>
              </a:path>
              <a:path w="436880" h="349250">
                <a:moveTo>
                  <a:pt x="436638" y="0"/>
                </a:moveTo>
                <a:lnTo>
                  <a:pt x="261772" y="0"/>
                </a:lnTo>
                <a:lnTo>
                  <a:pt x="261772" y="174091"/>
                </a:lnTo>
                <a:lnTo>
                  <a:pt x="348678" y="174091"/>
                </a:lnTo>
                <a:lnTo>
                  <a:pt x="342466" y="211458"/>
                </a:lnTo>
                <a:lnTo>
                  <a:pt x="325908" y="238596"/>
                </a:lnTo>
                <a:lnTo>
                  <a:pt x="299009" y="255507"/>
                </a:lnTo>
                <a:lnTo>
                  <a:pt x="261772" y="262191"/>
                </a:lnTo>
                <a:lnTo>
                  <a:pt x="261772" y="349237"/>
                </a:lnTo>
                <a:lnTo>
                  <a:pt x="315206" y="338836"/>
                </a:lnTo>
                <a:lnTo>
                  <a:pt x="358924" y="320917"/>
                </a:lnTo>
                <a:lnTo>
                  <a:pt x="392925" y="295482"/>
                </a:lnTo>
                <a:lnTo>
                  <a:pt x="417210" y="262532"/>
                </a:lnTo>
                <a:lnTo>
                  <a:pt x="431781" y="222068"/>
                </a:lnTo>
                <a:lnTo>
                  <a:pt x="436638" y="174091"/>
                </a:lnTo>
                <a:lnTo>
                  <a:pt x="436638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87990" y="719975"/>
            <a:ext cx="2945663" cy="3848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8699" y="6085381"/>
            <a:ext cx="6174105" cy="50800"/>
          </a:xfrm>
          <a:custGeom>
            <a:avLst/>
            <a:gdLst/>
            <a:ahLst/>
            <a:cxnLst/>
            <a:rect l="l" t="t" r="r" b="b"/>
            <a:pathLst>
              <a:path w="6174105" h="50800">
                <a:moveTo>
                  <a:pt x="0" y="50800"/>
                </a:moveTo>
                <a:lnTo>
                  <a:pt x="6174003" y="50800"/>
                </a:lnTo>
                <a:lnTo>
                  <a:pt x="6174003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48703" y="6136181"/>
            <a:ext cx="6174105" cy="2908935"/>
          </a:xfrm>
          <a:prstGeom prst="rect">
            <a:avLst/>
          </a:prstGeom>
          <a:solidFill>
            <a:srgbClr val="E6E7E8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251460">
              <a:lnSpc>
                <a:spcPct val="100000"/>
              </a:lnSpc>
            </a:pPr>
            <a:r>
              <a:rPr sz="1100" b="1" spc="60" dirty="0">
                <a:solidFill>
                  <a:srgbClr val="1B75BC"/>
                </a:solidFill>
                <a:latin typeface="Times New Roman"/>
                <a:cs typeface="Times New Roman"/>
              </a:rPr>
              <a:t>El impacto </a:t>
            </a:r>
            <a:r>
              <a:rPr sz="1100" b="1" spc="-50" dirty="0">
                <a:solidFill>
                  <a:srgbClr val="1B75BC"/>
                </a:solidFill>
                <a:latin typeface="Times New Roman"/>
                <a:cs typeface="Times New Roman"/>
              </a:rPr>
              <a:t>dE </a:t>
            </a:r>
            <a:r>
              <a:rPr sz="1100" b="1" spc="215" dirty="0">
                <a:solidFill>
                  <a:srgbClr val="1B75BC"/>
                </a:solidFill>
                <a:latin typeface="Times New Roman"/>
                <a:cs typeface="Times New Roman"/>
              </a:rPr>
              <a:t>la</a:t>
            </a:r>
            <a:r>
              <a:rPr sz="1100" b="1" spc="-170" dirty="0">
                <a:solidFill>
                  <a:srgbClr val="1B75BC"/>
                </a:solidFill>
                <a:latin typeface="Times New Roman"/>
                <a:cs typeface="Times New Roman"/>
              </a:rPr>
              <a:t> </a:t>
            </a:r>
            <a:r>
              <a:rPr sz="1100" b="1" spc="65" dirty="0">
                <a:solidFill>
                  <a:srgbClr val="1B75BC"/>
                </a:solidFill>
                <a:latin typeface="Times New Roman"/>
                <a:cs typeface="Times New Roman"/>
              </a:rPr>
              <a:t>lEy</a:t>
            </a:r>
            <a:endParaRPr sz="1100">
              <a:latin typeface="Times New Roman"/>
              <a:cs typeface="Times New Roman"/>
            </a:endParaRPr>
          </a:p>
          <a:p>
            <a:pPr marL="257810" marR="334010" algn="just">
              <a:lnSpc>
                <a:spcPct val="111100"/>
              </a:lnSpc>
              <a:spcBef>
                <a:spcPts val="810"/>
              </a:spcBef>
            </a:pPr>
            <a:r>
              <a:rPr sz="900" spc="-120" dirty="0">
                <a:solidFill>
                  <a:srgbClr val="58595B"/>
                </a:solidFill>
                <a:latin typeface="Arial"/>
                <a:cs typeface="Arial"/>
              </a:rPr>
              <a:t>En </a:t>
            </a:r>
            <a:r>
              <a:rPr sz="900" spc="-40" dirty="0">
                <a:solidFill>
                  <a:srgbClr val="58595B"/>
                </a:solidFill>
                <a:latin typeface="Arial"/>
                <a:cs typeface="Arial"/>
              </a:rPr>
              <a:t>el </a:t>
            </a:r>
            <a:r>
              <a:rPr sz="900" spc="-65" dirty="0">
                <a:solidFill>
                  <a:srgbClr val="58595B"/>
                </a:solidFill>
                <a:latin typeface="Arial"/>
                <a:cs typeface="Arial"/>
              </a:rPr>
              <a:t>país, </a:t>
            </a:r>
            <a:r>
              <a:rPr sz="900" spc="-55" dirty="0">
                <a:solidFill>
                  <a:srgbClr val="58595B"/>
                </a:solidFill>
                <a:latin typeface="Arial"/>
                <a:cs typeface="Arial"/>
              </a:rPr>
              <a:t>los </a:t>
            </a:r>
            <a:r>
              <a:rPr sz="900" spc="-70" dirty="0">
                <a:solidFill>
                  <a:srgbClr val="58595B"/>
                </a:solidFill>
                <a:latin typeface="Arial"/>
                <a:cs typeface="Arial"/>
              </a:rPr>
              <a:t>primeros </a:t>
            </a:r>
            <a:r>
              <a:rPr sz="900" spc="-80" dirty="0">
                <a:solidFill>
                  <a:srgbClr val="58595B"/>
                </a:solidFill>
                <a:latin typeface="Arial"/>
                <a:cs typeface="Arial"/>
              </a:rPr>
              <a:t>estándares 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de </a:t>
            </a:r>
            <a:r>
              <a:rPr sz="900" spc="-50" dirty="0">
                <a:solidFill>
                  <a:srgbClr val="58595B"/>
                </a:solidFill>
                <a:latin typeface="Arial"/>
                <a:cs typeface="Arial"/>
              </a:rPr>
              <a:t>cumplimiento </a:t>
            </a:r>
            <a:r>
              <a:rPr sz="900" spc="-105" dirty="0">
                <a:solidFill>
                  <a:srgbClr val="58595B"/>
                </a:solidFill>
                <a:latin typeface="Arial"/>
                <a:cs typeface="Arial"/>
              </a:rPr>
              <a:t>se </a:t>
            </a:r>
            <a:r>
              <a:rPr sz="900" spc="-55" dirty="0">
                <a:solidFill>
                  <a:srgbClr val="58595B"/>
                </a:solidFill>
                <a:latin typeface="Arial"/>
                <a:cs typeface="Arial"/>
              </a:rPr>
              <a:t>introducen por </a:t>
            </a:r>
            <a:r>
              <a:rPr sz="900" spc="-65" dirty="0">
                <a:solidFill>
                  <a:srgbClr val="58595B"/>
                </a:solidFill>
                <a:latin typeface="Arial"/>
                <a:cs typeface="Arial"/>
              </a:rPr>
              <a:t>vía </a:t>
            </a:r>
            <a:r>
              <a:rPr sz="900" spc="-50" dirty="0">
                <a:solidFill>
                  <a:srgbClr val="58595B"/>
                </a:solidFill>
                <a:latin typeface="Arial"/>
                <a:cs typeface="Arial"/>
              </a:rPr>
              <a:t>legal </a:t>
            </a:r>
            <a:r>
              <a:rPr sz="900" spc="-70" dirty="0">
                <a:solidFill>
                  <a:srgbClr val="58595B"/>
                </a:solidFill>
                <a:latin typeface="Arial"/>
                <a:cs typeface="Arial"/>
              </a:rPr>
              <a:t>en </a:t>
            </a:r>
            <a:r>
              <a:rPr sz="900" spc="-55" dirty="0">
                <a:solidFill>
                  <a:srgbClr val="58595B"/>
                </a:solidFill>
                <a:latin typeface="Arial"/>
                <a:cs typeface="Arial"/>
              </a:rPr>
              <a:t>2003, </a:t>
            </a:r>
            <a:r>
              <a:rPr sz="900" spc="-65" dirty="0">
                <a:solidFill>
                  <a:srgbClr val="58595B"/>
                </a:solidFill>
                <a:latin typeface="Arial"/>
                <a:cs typeface="Arial"/>
              </a:rPr>
              <a:t>con </a:t>
            </a:r>
            <a:r>
              <a:rPr sz="900" spc="-40" dirty="0">
                <a:solidFill>
                  <a:srgbClr val="58595B"/>
                </a:solidFill>
                <a:latin typeface="Arial"/>
                <a:cs typeface="Arial"/>
              </a:rPr>
              <a:t>la </a:t>
            </a:r>
            <a:r>
              <a:rPr sz="900" spc="-95" dirty="0">
                <a:solidFill>
                  <a:srgbClr val="58595B"/>
                </a:solidFill>
                <a:latin typeface="Arial"/>
                <a:cs typeface="Arial"/>
              </a:rPr>
              <a:t>Ley </a:t>
            </a:r>
            <a:r>
              <a:rPr sz="900" spc="-35" dirty="0">
                <a:solidFill>
                  <a:srgbClr val="58595B"/>
                </a:solidFill>
                <a:latin typeface="Arial"/>
                <a:cs typeface="Arial"/>
              </a:rPr>
              <a:t>N° </a:t>
            </a:r>
            <a:r>
              <a:rPr sz="900" spc="-60" dirty="0">
                <a:solidFill>
                  <a:srgbClr val="58595B"/>
                </a:solidFill>
                <a:latin typeface="Arial"/>
                <a:cs typeface="Arial"/>
              </a:rPr>
              <a:t>19.913 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que </a:t>
            </a:r>
            <a:r>
              <a:rPr sz="900" spc="-40" dirty="0">
                <a:solidFill>
                  <a:srgbClr val="58595B"/>
                </a:solidFill>
                <a:latin typeface="Arial"/>
                <a:cs typeface="Arial"/>
              </a:rPr>
              <a:t>permitió  </a:t>
            </a:r>
            <a:r>
              <a:rPr sz="900" spc="-35" dirty="0">
                <a:solidFill>
                  <a:srgbClr val="58595B"/>
                </a:solidFill>
                <a:latin typeface="Arial"/>
                <a:cs typeface="Arial"/>
              </a:rPr>
              <a:t>identificar 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qué </a:t>
            </a:r>
            <a:r>
              <a:rPr sz="900" spc="-70" dirty="0">
                <a:solidFill>
                  <a:srgbClr val="58595B"/>
                </a:solidFill>
                <a:latin typeface="Arial"/>
                <a:cs typeface="Arial"/>
              </a:rPr>
              <a:t>sectores, </a:t>
            </a:r>
            <a:r>
              <a:rPr sz="900" spc="-90" dirty="0">
                <a:solidFill>
                  <a:srgbClr val="58595B"/>
                </a:solidFill>
                <a:latin typeface="Arial"/>
                <a:cs typeface="Arial"/>
              </a:rPr>
              <a:t>como </a:t>
            </a:r>
            <a:r>
              <a:rPr sz="900" spc="-40" dirty="0">
                <a:solidFill>
                  <a:srgbClr val="58595B"/>
                </a:solidFill>
                <a:latin typeface="Arial"/>
                <a:cs typeface="Arial"/>
              </a:rPr>
              <a:t>el </a:t>
            </a:r>
            <a:r>
              <a:rPr sz="900" spc="-50" dirty="0">
                <a:solidFill>
                  <a:srgbClr val="58595B"/>
                </a:solidFill>
                <a:latin typeface="Arial"/>
                <a:cs typeface="Arial"/>
              </a:rPr>
              <a:t>financiero, </a:t>
            </a:r>
            <a:r>
              <a:rPr sz="900" spc="-40" dirty="0">
                <a:solidFill>
                  <a:srgbClr val="58595B"/>
                </a:solidFill>
                <a:latin typeface="Arial"/>
                <a:cs typeface="Arial"/>
              </a:rPr>
              <a:t>la </a:t>
            </a:r>
            <a:r>
              <a:rPr sz="900" spc="-70" dirty="0">
                <a:solidFill>
                  <a:srgbClr val="58595B"/>
                </a:solidFill>
                <a:latin typeface="Arial"/>
                <a:cs typeface="Arial"/>
              </a:rPr>
              <a:t>banca, </a:t>
            </a:r>
            <a:r>
              <a:rPr sz="900" spc="-65" dirty="0">
                <a:solidFill>
                  <a:srgbClr val="58595B"/>
                </a:solidFill>
                <a:latin typeface="Arial"/>
                <a:cs typeface="Arial"/>
              </a:rPr>
              <a:t>las 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aseguradoras, </a:t>
            </a:r>
            <a:r>
              <a:rPr sz="900" spc="-55" dirty="0">
                <a:solidFill>
                  <a:srgbClr val="58595B"/>
                </a:solidFill>
                <a:latin typeface="Arial"/>
                <a:cs typeface="Arial"/>
              </a:rPr>
              <a:t>los </a:t>
            </a:r>
            <a:r>
              <a:rPr sz="900" spc="-75" dirty="0">
                <a:solidFill>
                  <a:srgbClr val="58595B"/>
                </a:solidFill>
                <a:latin typeface="Arial"/>
                <a:cs typeface="Arial"/>
              </a:rPr>
              <a:t>casinos </a:t>
            </a:r>
            <a:r>
              <a:rPr sz="900" spc="-55" dirty="0">
                <a:solidFill>
                  <a:srgbClr val="58595B"/>
                </a:solidFill>
                <a:latin typeface="Arial"/>
                <a:cs typeface="Arial"/>
              </a:rPr>
              <a:t>y </a:t>
            </a:r>
            <a:r>
              <a:rPr sz="900" spc="-65" dirty="0">
                <a:solidFill>
                  <a:srgbClr val="58595B"/>
                </a:solidFill>
                <a:latin typeface="Arial"/>
                <a:cs typeface="Arial"/>
              </a:rPr>
              <a:t>las </a:t>
            </a:r>
            <a:r>
              <a:rPr sz="900" spc="-140" dirty="0">
                <a:solidFill>
                  <a:srgbClr val="58595B"/>
                </a:solidFill>
                <a:latin typeface="Arial"/>
                <a:cs typeface="Arial"/>
              </a:rPr>
              <a:t>AFP, </a:t>
            </a:r>
            <a:r>
              <a:rPr sz="900" spc="-65" dirty="0">
                <a:solidFill>
                  <a:srgbClr val="58595B"/>
                </a:solidFill>
                <a:latin typeface="Arial"/>
                <a:cs typeface="Arial"/>
              </a:rPr>
              <a:t>podían </a:t>
            </a:r>
            <a:r>
              <a:rPr sz="900" spc="-80" dirty="0">
                <a:solidFill>
                  <a:srgbClr val="58595B"/>
                </a:solidFill>
                <a:latin typeface="Arial"/>
                <a:cs typeface="Arial"/>
              </a:rPr>
              <a:t>ser </a:t>
            </a:r>
            <a:r>
              <a:rPr sz="900" spc="-70" dirty="0">
                <a:solidFill>
                  <a:srgbClr val="58595B"/>
                </a:solidFill>
                <a:latin typeface="Arial"/>
                <a:cs typeface="Arial"/>
              </a:rPr>
              <a:t>sensibles. </a:t>
            </a:r>
            <a:r>
              <a:rPr sz="900" spc="-40" dirty="0">
                <a:solidFill>
                  <a:srgbClr val="58595B"/>
                </a:solidFill>
                <a:latin typeface="Arial"/>
                <a:cs typeface="Arial"/>
              </a:rPr>
              <a:t>hoy </a:t>
            </a:r>
            <a:r>
              <a:rPr sz="900" spc="-105" dirty="0">
                <a:solidFill>
                  <a:srgbClr val="58595B"/>
                </a:solidFill>
                <a:latin typeface="Arial"/>
                <a:cs typeface="Arial"/>
              </a:rPr>
              <a:t>se </a:t>
            </a:r>
            <a:r>
              <a:rPr sz="900" spc="-65" dirty="0">
                <a:solidFill>
                  <a:srgbClr val="58595B"/>
                </a:solidFill>
                <a:latin typeface="Arial"/>
                <a:cs typeface="Arial"/>
              </a:rPr>
              <a:t>estima  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que </a:t>
            </a:r>
            <a:r>
              <a:rPr sz="900" spc="-75" dirty="0">
                <a:solidFill>
                  <a:srgbClr val="58595B"/>
                </a:solidFill>
                <a:latin typeface="Arial"/>
                <a:cs typeface="Arial"/>
              </a:rPr>
              <a:t>son </a:t>
            </a:r>
            <a:r>
              <a:rPr sz="900" spc="-65" dirty="0">
                <a:solidFill>
                  <a:srgbClr val="58595B"/>
                </a:solidFill>
                <a:latin typeface="Arial"/>
                <a:cs typeface="Arial"/>
              </a:rPr>
              <a:t>38 las </a:t>
            </a:r>
            <a:r>
              <a:rPr sz="900" spc="-95" dirty="0">
                <a:solidFill>
                  <a:srgbClr val="58595B"/>
                </a:solidFill>
                <a:latin typeface="Arial"/>
                <a:cs typeface="Arial"/>
              </a:rPr>
              <a:t>áreas </a:t>
            </a:r>
            <a:r>
              <a:rPr sz="900" spc="-60" dirty="0">
                <a:solidFill>
                  <a:srgbClr val="58595B"/>
                </a:solidFill>
                <a:latin typeface="Arial"/>
                <a:cs typeface="Arial"/>
              </a:rPr>
              <a:t>productivas 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que </a:t>
            </a:r>
            <a:r>
              <a:rPr sz="900" spc="-80" dirty="0">
                <a:solidFill>
                  <a:srgbClr val="58595B"/>
                </a:solidFill>
                <a:latin typeface="Arial"/>
                <a:cs typeface="Arial"/>
              </a:rPr>
              <a:t>pueden </a:t>
            </a:r>
            <a:r>
              <a:rPr sz="900" spc="-65" dirty="0">
                <a:solidFill>
                  <a:srgbClr val="58595B"/>
                </a:solidFill>
                <a:latin typeface="Arial"/>
                <a:cs typeface="Arial"/>
              </a:rPr>
              <a:t>colaborar </a:t>
            </a:r>
            <a:r>
              <a:rPr sz="900" spc="-60" dirty="0">
                <a:solidFill>
                  <a:srgbClr val="58595B"/>
                </a:solidFill>
                <a:latin typeface="Arial"/>
                <a:cs typeface="Arial"/>
              </a:rPr>
              <a:t>activamente </a:t>
            </a:r>
            <a:r>
              <a:rPr sz="900" spc="-70" dirty="0">
                <a:solidFill>
                  <a:srgbClr val="58595B"/>
                </a:solidFill>
                <a:latin typeface="Arial"/>
                <a:cs typeface="Arial"/>
              </a:rPr>
              <a:t>en </a:t>
            </a:r>
            <a:r>
              <a:rPr sz="900" spc="-40" dirty="0">
                <a:solidFill>
                  <a:srgbClr val="58595B"/>
                </a:solidFill>
                <a:latin typeface="Arial"/>
                <a:cs typeface="Arial"/>
              </a:rPr>
              <a:t>la </a:t>
            </a:r>
            <a:r>
              <a:rPr sz="900" spc="-65" dirty="0">
                <a:solidFill>
                  <a:srgbClr val="58595B"/>
                </a:solidFill>
                <a:latin typeface="Arial"/>
                <a:cs typeface="Arial"/>
              </a:rPr>
              <a:t>prevención </a:t>
            </a:r>
            <a:r>
              <a:rPr sz="900" spc="-55" dirty="0">
                <a:solidFill>
                  <a:srgbClr val="58595B"/>
                </a:solidFill>
                <a:latin typeface="Arial"/>
                <a:cs typeface="Arial"/>
              </a:rPr>
              <a:t>del </a:t>
            </a:r>
            <a:r>
              <a:rPr sz="900" spc="-70" dirty="0">
                <a:solidFill>
                  <a:srgbClr val="58595B"/>
                </a:solidFill>
                <a:latin typeface="Arial"/>
                <a:cs typeface="Arial"/>
              </a:rPr>
              <a:t>lavado 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de</a:t>
            </a:r>
            <a:r>
              <a:rPr sz="900" spc="-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58595B"/>
                </a:solidFill>
                <a:latin typeface="Arial"/>
                <a:cs typeface="Arial"/>
              </a:rPr>
              <a:t>activos.</a:t>
            </a:r>
            <a:endParaRPr sz="900">
              <a:latin typeface="Arial"/>
              <a:cs typeface="Arial"/>
            </a:endParaRPr>
          </a:p>
          <a:p>
            <a:pPr marL="257810" marR="334010" algn="just">
              <a:lnSpc>
                <a:spcPct val="111100"/>
              </a:lnSpc>
            </a:pPr>
            <a:r>
              <a:rPr sz="900" spc="-120" dirty="0">
                <a:solidFill>
                  <a:srgbClr val="58595B"/>
                </a:solidFill>
                <a:latin typeface="Arial"/>
                <a:cs typeface="Arial"/>
              </a:rPr>
              <a:t>En </a:t>
            </a:r>
            <a:r>
              <a:rPr sz="900" spc="-65" dirty="0">
                <a:solidFill>
                  <a:srgbClr val="58595B"/>
                </a:solidFill>
                <a:latin typeface="Arial"/>
                <a:cs typeface="Arial"/>
              </a:rPr>
              <a:t>diciembre 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de </a:t>
            </a:r>
            <a:r>
              <a:rPr sz="900" spc="-55" dirty="0">
                <a:solidFill>
                  <a:srgbClr val="58595B"/>
                </a:solidFill>
                <a:latin typeface="Arial"/>
                <a:cs typeface="Arial"/>
              </a:rPr>
              <a:t>2009, y </a:t>
            </a:r>
            <a:r>
              <a:rPr sz="900" spc="-60" dirty="0">
                <a:solidFill>
                  <a:srgbClr val="58595B"/>
                </a:solidFill>
                <a:latin typeface="Arial"/>
                <a:cs typeface="Arial"/>
              </a:rPr>
              <a:t>luego 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de </a:t>
            </a:r>
            <a:r>
              <a:rPr sz="900" spc="-75" dirty="0">
                <a:solidFill>
                  <a:srgbClr val="58595B"/>
                </a:solidFill>
                <a:latin typeface="Arial"/>
                <a:cs typeface="Arial"/>
              </a:rPr>
              <a:t>recoger </a:t>
            </a:r>
            <a:r>
              <a:rPr sz="900" spc="-55" dirty="0">
                <a:solidFill>
                  <a:srgbClr val="58595B"/>
                </a:solidFill>
                <a:latin typeface="Arial"/>
                <a:cs typeface="Arial"/>
              </a:rPr>
              <a:t>los </a:t>
            </a:r>
            <a:r>
              <a:rPr sz="900" spc="-60" dirty="0">
                <a:solidFill>
                  <a:srgbClr val="58595B"/>
                </a:solidFill>
                <a:latin typeface="Arial"/>
                <a:cs typeface="Arial"/>
              </a:rPr>
              <a:t>planteamientos 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de </a:t>
            </a:r>
            <a:r>
              <a:rPr sz="900" spc="-40" dirty="0">
                <a:solidFill>
                  <a:srgbClr val="58595B"/>
                </a:solidFill>
                <a:latin typeface="Arial"/>
                <a:cs typeface="Arial"/>
              </a:rPr>
              <a:t>la </a:t>
            </a:r>
            <a:r>
              <a:rPr sz="900" spc="-55" dirty="0">
                <a:solidFill>
                  <a:srgbClr val="58595B"/>
                </a:solidFill>
                <a:latin typeface="Arial"/>
                <a:cs typeface="Arial"/>
              </a:rPr>
              <a:t>organización </a:t>
            </a:r>
            <a:r>
              <a:rPr sz="900" spc="-80" dirty="0">
                <a:solidFill>
                  <a:srgbClr val="58595B"/>
                </a:solidFill>
                <a:latin typeface="Arial"/>
                <a:cs typeface="Arial"/>
              </a:rPr>
              <a:t>para </a:t>
            </a:r>
            <a:r>
              <a:rPr sz="900" spc="-40" dirty="0">
                <a:solidFill>
                  <a:srgbClr val="58595B"/>
                </a:solidFill>
                <a:latin typeface="Arial"/>
                <a:cs typeface="Arial"/>
              </a:rPr>
              <a:t>la 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Cooperación </a:t>
            </a:r>
            <a:r>
              <a:rPr sz="900" spc="-55" dirty="0">
                <a:solidFill>
                  <a:srgbClr val="58595B"/>
                </a:solidFill>
                <a:latin typeface="Arial"/>
                <a:cs typeface="Arial"/>
              </a:rPr>
              <a:t>y </a:t>
            </a:r>
            <a:r>
              <a:rPr sz="900" spc="-40" dirty="0">
                <a:solidFill>
                  <a:srgbClr val="58595B"/>
                </a:solidFill>
                <a:latin typeface="Arial"/>
                <a:cs typeface="Arial"/>
              </a:rPr>
              <a:t>el </a:t>
            </a:r>
            <a:r>
              <a:rPr sz="900" spc="-70" dirty="0">
                <a:solidFill>
                  <a:srgbClr val="58595B"/>
                </a:solidFill>
                <a:latin typeface="Arial"/>
                <a:cs typeface="Arial"/>
              </a:rPr>
              <a:t>Desarrollo 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Económico  </a:t>
            </a:r>
            <a:r>
              <a:rPr sz="900" spc="-90" dirty="0">
                <a:solidFill>
                  <a:srgbClr val="58595B"/>
                </a:solidFill>
                <a:latin typeface="Arial"/>
                <a:cs typeface="Arial"/>
              </a:rPr>
              <a:t>(oCDE), </a:t>
            </a:r>
            <a:r>
              <a:rPr sz="900" spc="-105" dirty="0">
                <a:solidFill>
                  <a:srgbClr val="58595B"/>
                </a:solidFill>
                <a:latin typeface="Arial"/>
                <a:cs typeface="Arial"/>
              </a:rPr>
              <a:t>se </a:t>
            </a:r>
            <a:r>
              <a:rPr sz="900" spc="-70" dirty="0">
                <a:solidFill>
                  <a:srgbClr val="58595B"/>
                </a:solidFill>
                <a:latin typeface="Arial"/>
                <a:cs typeface="Arial"/>
              </a:rPr>
              <a:t>promulga </a:t>
            </a:r>
            <a:r>
              <a:rPr sz="900" spc="-40" dirty="0">
                <a:solidFill>
                  <a:srgbClr val="58595B"/>
                </a:solidFill>
                <a:latin typeface="Arial"/>
                <a:cs typeface="Arial"/>
              </a:rPr>
              <a:t>la </a:t>
            </a:r>
            <a:r>
              <a:rPr sz="900" spc="-95" dirty="0">
                <a:solidFill>
                  <a:srgbClr val="58595B"/>
                </a:solidFill>
                <a:latin typeface="Arial"/>
                <a:cs typeface="Arial"/>
              </a:rPr>
              <a:t>Ley </a:t>
            </a:r>
            <a:r>
              <a:rPr sz="900" spc="-35" dirty="0">
                <a:solidFill>
                  <a:srgbClr val="58595B"/>
                </a:solidFill>
                <a:latin typeface="Arial"/>
                <a:cs typeface="Arial"/>
              </a:rPr>
              <a:t>N° </a:t>
            </a:r>
            <a:r>
              <a:rPr sz="900" spc="-60" dirty="0">
                <a:solidFill>
                  <a:srgbClr val="58595B"/>
                </a:solidFill>
                <a:latin typeface="Arial"/>
                <a:cs typeface="Arial"/>
              </a:rPr>
              <a:t>20.393 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que </a:t>
            </a:r>
            <a:r>
              <a:rPr sz="900" spc="-70" dirty="0">
                <a:solidFill>
                  <a:srgbClr val="58595B"/>
                </a:solidFill>
                <a:latin typeface="Arial"/>
                <a:cs typeface="Arial"/>
              </a:rPr>
              <a:t>establece </a:t>
            </a:r>
            <a:r>
              <a:rPr sz="900" spc="-40" dirty="0">
                <a:solidFill>
                  <a:srgbClr val="58595B"/>
                </a:solidFill>
                <a:latin typeface="Arial"/>
                <a:cs typeface="Arial"/>
              </a:rPr>
              <a:t>la </a:t>
            </a:r>
            <a:r>
              <a:rPr sz="900" spc="-75" dirty="0">
                <a:solidFill>
                  <a:srgbClr val="58595B"/>
                </a:solidFill>
                <a:latin typeface="Arial"/>
                <a:cs typeface="Arial"/>
              </a:rPr>
              <a:t>Responsabilidad </a:t>
            </a:r>
            <a:r>
              <a:rPr sz="900" spc="-90" dirty="0">
                <a:solidFill>
                  <a:srgbClr val="58595B"/>
                </a:solidFill>
                <a:latin typeface="Arial"/>
                <a:cs typeface="Arial"/>
              </a:rPr>
              <a:t>Penal 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de </a:t>
            </a:r>
            <a:r>
              <a:rPr sz="900" spc="-65" dirty="0">
                <a:solidFill>
                  <a:srgbClr val="58595B"/>
                </a:solidFill>
                <a:latin typeface="Arial"/>
                <a:cs typeface="Arial"/>
              </a:rPr>
              <a:t>las </a:t>
            </a:r>
            <a:r>
              <a:rPr sz="900" spc="-105" dirty="0">
                <a:solidFill>
                  <a:srgbClr val="58595B"/>
                </a:solidFill>
                <a:latin typeface="Arial"/>
                <a:cs typeface="Arial"/>
              </a:rPr>
              <a:t>Personas </a:t>
            </a:r>
            <a:r>
              <a:rPr sz="900" spc="-65" dirty="0">
                <a:solidFill>
                  <a:srgbClr val="58595B"/>
                </a:solidFill>
                <a:latin typeface="Arial"/>
                <a:cs typeface="Arial"/>
              </a:rPr>
              <a:t>Jurídicas </a:t>
            </a:r>
            <a:r>
              <a:rPr sz="900" spc="-70" dirty="0">
                <a:solidFill>
                  <a:srgbClr val="58595B"/>
                </a:solidFill>
                <a:latin typeface="Arial"/>
                <a:cs typeface="Arial"/>
              </a:rPr>
              <a:t>en </a:t>
            </a:r>
            <a:r>
              <a:rPr sz="900" spc="-55" dirty="0">
                <a:solidFill>
                  <a:srgbClr val="58595B"/>
                </a:solidFill>
                <a:latin typeface="Arial"/>
                <a:cs typeface="Arial"/>
              </a:rPr>
              <a:t>los </a:t>
            </a:r>
            <a:r>
              <a:rPr sz="900" spc="-40" dirty="0">
                <a:solidFill>
                  <a:srgbClr val="58595B"/>
                </a:solidFill>
                <a:latin typeface="Arial"/>
                <a:cs typeface="Arial"/>
              </a:rPr>
              <a:t>delitos 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de </a:t>
            </a:r>
            <a:r>
              <a:rPr sz="900" spc="-70" dirty="0">
                <a:solidFill>
                  <a:srgbClr val="58595B"/>
                </a:solidFill>
                <a:latin typeface="Arial"/>
                <a:cs typeface="Arial"/>
              </a:rPr>
              <a:t>lavado  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de </a:t>
            </a:r>
            <a:r>
              <a:rPr sz="900" spc="-50" dirty="0">
                <a:solidFill>
                  <a:srgbClr val="58595B"/>
                </a:solidFill>
                <a:latin typeface="Arial"/>
                <a:cs typeface="Arial"/>
              </a:rPr>
              <a:t>activos, financiamiento </a:t>
            </a:r>
            <a:r>
              <a:rPr sz="900" spc="-55" dirty="0">
                <a:solidFill>
                  <a:srgbClr val="58595B"/>
                </a:solidFill>
                <a:latin typeface="Arial"/>
                <a:cs typeface="Arial"/>
              </a:rPr>
              <a:t>del terrorismo y </a:t>
            </a:r>
            <a:r>
              <a:rPr sz="900" spc="-80" dirty="0">
                <a:solidFill>
                  <a:srgbClr val="58595B"/>
                </a:solidFill>
                <a:latin typeface="Arial"/>
                <a:cs typeface="Arial"/>
              </a:rPr>
              <a:t>cohecho 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a </a:t>
            </a:r>
            <a:r>
              <a:rPr sz="900" spc="-55" dirty="0">
                <a:solidFill>
                  <a:srgbClr val="58595B"/>
                </a:solidFill>
                <a:latin typeface="Arial"/>
                <a:cs typeface="Arial"/>
              </a:rPr>
              <a:t>un </a:t>
            </a:r>
            <a:r>
              <a:rPr sz="900" spc="-50" dirty="0">
                <a:solidFill>
                  <a:srgbClr val="58595B"/>
                </a:solidFill>
                <a:latin typeface="Arial"/>
                <a:cs typeface="Arial"/>
              </a:rPr>
              <a:t>funcionario público </a:t>
            </a:r>
            <a:r>
              <a:rPr sz="900" spc="-60" dirty="0">
                <a:solidFill>
                  <a:srgbClr val="58595B"/>
                </a:solidFill>
                <a:latin typeface="Arial"/>
                <a:cs typeface="Arial"/>
              </a:rPr>
              <a:t>nacional </a:t>
            </a:r>
            <a:r>
              <a:rPr sz="900" spc="-55" dirty="0">
                <a:solidFill>
                  <a:srgbClr val="58595B"/>
                </a:solidFill>
                <a:latin typeface="Arial"/>
                <a:cs typeface="Arial"/>
              </a:rPr>
              <a:t>o </a:t>
            </a:r>
            <a:r>
              <a:rPr sz="900" spc="-50" dirty="0">
                <a:solidFill>
                  <a:srgbClr val="58595B"/>
                </a:solidFill>
                <a:latin typeface="Arial"/>
                <a:cs typeface="Arial"/>
              </a:rPr>
              <a:t>extranjero, </a:t>
            </a:r>
            <a:r>
              <a:rPr sz="900" spc="-100" dirty="0">
                <a:solidFill>
                  <a:srgbClr val="58595B"/>
                </a:solidFill>
                <a:latin typeface="Arial"/>
                <a:cs typeface="Arial"/>
              </a:rPr>
              <a:t>sumándose </a:t>
            </a:r>
            <a:r>
              <a:rPr sz="900" spc="-70" dirty="0">
                <a:solidFill>
                  <a:srgbClr val="58595B"/>
                </a:solidFill>
                <a:latin typeface="Arial"/>
                <a:cs typeface="Arial"/>
              </a:rPr>
              <a:t>en </a:t>
            </a:r>
            <a:r>
              <a:rPr sz="900" spc="-15" dirty="0">
                <a:solidFill>
                  <a:srgbClr val="58595B"/>
                </a:solidFill>
                <a:latin typeface="Arial"/>
                <a:cs typeface="Arial"/>
              </a:rPr>
              <a:t>julio 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de </a:t>
            </a:r>
            <a:r>
              <a:rPr sz="900" spc="-60" dirty="0">
                <a:solidFill>
                  <a:srgbClr val="58595B"/>
                </a:solidFill>
                <a:latin typeface="Arial"/>
                <a:cs typeface="Arial"/>
              </a:rPr>
              <a:t>2016,  </a:t>
            </a:r>
            <a:r>
              <a:rPr sz="900" spc="-70" dirty="0">
                <a:solidFill>
                  <a:srgbClr val="58595B"/>
                </a:solidFill>
                <a:latin typeface="Arial"/>
                <a:cs typeface="Arial"/>
              </a:rPr>
              <a:t>en </a:t>
            </a:r>
            <a:r>
              <a:rPr sz="900" spc="-40" dirty="0">
                <a:solidFill>
                  <a:srgbClr val="58595B"/>
                </a:solidFill>
                <a:latin typeface="Arial"/>
                <a:cs typeface="Arial"/>
              </a:rPr>
              <a:t>la </a:t>
            </a:r>
            <a:r>
              <a:rPr sz="900" spc="-70" dirty="0">
                <a:solidFill>
                  <a:srgbClr val="58595B"/>
                </a:solidFill>
                <a:latin typeface="Arial"/>
                <a:cs typeface="Arial"/>
              </a:rPr>
              <a:t>llamada </a:t>
            </a:r>
            <a:r>
              <a:rPr sz="900" spc="-90" dirty="0">
                <a:solidFill>
                  <a:srgbClr val="58595B"/>
                </a:solidFill>
                <a:latin typeface="Arial"/>
                <a:cs typeface="Arial"/>
              </a:rPr>
              <a:t>agenda </a:t>
            </a:r>
            <a:r>
              <a:rPr sz="900" spc="-50" dirty="0">
                <a:solidFill>
                  <a:srgbClr val="58595B"/>
                </a:solidFill>
                <a:latin typeface="Arial"/>
                <a:cs typeface="Arial"/>
              </a:rPr>
              <a:t>corta </a:t>
            </a:r>
            <a:r>
              <a:rPr sz="900" spc="-20" dirty="0">
                <a:solidFill>
                  <a:srgbClr val="58595B"/>
                </a:solidFill>
                <a:latin typeface="Arial"/>
                <a:cs typeface="Arial"/>
              </a:rPr>
              <a:t>anti </a:t>
            </a:r>
            <a:r>
              <a:rPr sz="900" spc="-60" dirty="0">
                <a:solidFill>
                  <a:srgbClr val="58595B"/>
                </a:solidFill>
                <a:latin typeface="Arial"/>
                <a:cs typeface="Arial"/>
              </a:rPr>
              <a:t>delincuencia </a:t>
            </a:r>
            <a:r>
              <a:rPr sz="900" spc="-75" dirty="0">
                <a:solidFill>
                  <a:srgbClr val="58595B"/>
                </a:solidFill>
                <a:latin typeface="Arial"/>
                <a:cs typeface="Arial"/>
              </a:rPr>
              <a:t>—Ley </a:t>
            </a:r>
            <a:r>
              <a:rPr sz="900" spc="-35" dirty="0">
                <a:solidFill>
                  <a:srgbClr val="58595B"/>
                </a:solidFill>
                <a:latin typeface="Arial"/>
                <a:cs typeface="Arial"/>
              </a:rPr>
              <a:t>N° </a:t>
            </a:r>
            <a:r>
              <a:rPr sz="900" spc="-45" dirty="0">
                <a:solidFill>
                  <a:srgbClr val="58595B"/>
                </a:solidFill>
                <a:latin typeface="Arial"/>
                <a:cs typeface="Arial"/>
              </a:rPr>
              <a:t>20.931—, </a:t>
            </a:r>
            <a:r>
              <a:rPr sz="900" spc="-40" dirty="0">
                <a:solidFill>
                  <a:srgbClr val="58595B"/>
                </a:solidFill>
                <a:latin typeface="Arial"/>
                <a:cs typeface="Arial"/>
              </a:rPr>
              <a:t>la</a:t>
            </a:r>
            <a:r>
              <a:rPr sz="900" spc="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58595B"/>
                </a:solidFill>
                <a:latin typeface="Arial"/>
                <a:cs typeface="Arial"/>
              </a:rPr>
              <a:t>receptación.</a:t>
            </a:r>
            <a:endParaRPr sz="900">
              <a:latin typeface="Arial"/>
              <a:cs typeface="Arial"/>
            </a:endParaRPr>
          </a:p>
          <a:p>
            <a:pPr marL="257810">
              <a:lnSpc>
                <a:spcPct val="100000"/>
              </a:lnSpc>
              <a:spcBef>
                <a:spcPts val="120"/>
              </a:spcBef>
            </a:pPr>
            <a:r>
              <a:rPr sz="900" spc="-105" dirty="0">
                <a:solidFill>
                  <a:srgbClr val="58595B"/>
                </a:solidFill>
                <a:latin typeface="Arial"/>
                <a:cs typeface="Arial"/>
              </a:rPr>
              <a:t>La</a:t>
            </a:r>
            <a:r>
              <a:rPr sz="900" spc="-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58595B"/>
                </a:solidFill>
                <a:latin typeface="Arial"/>
                <a:cs typeface="Arial"/>
              </a:rPr>
              <a:t>Ley</a:t>
            </a:r>
            <a:r>
              <a:rPr sz="900" spc="-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58595B"/>
                </a:solidFill>
                <a:latin typeface="Arial"/>
                <a:cs typeface="Arial"/>
              </a:rPr>
              <a:t>20.393</a:t>
            </a:r>
            <a:r>
              <a:rPr sz="900" spc="-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58595B"/>
                </a:solidFill>
                <a:latin typeface="Arial"/>
                <a:cs typeface="Arial"/>
              </a:rPr>
              <a:t>establece</a:t>
            </a:r>
            <a:r>
              <a:rPr sz="900" spc="-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58595B"/>
                </a:solidFill>
                <a:latin typeface="Arial"/>
                <a:cs typeface="Arial"/>
              </a:rPr>
              <a:t>un</a:t>
            </a:r>
            <a:r>
              <a:rPr sz="900" spc="-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58595B"/>
                </a:solidFill>
                <a:latin typeface="Arial"/>
                <a:cs typeface="Arial"/>
              </a:rPr>
              <a:t>modelo</a:t>
            </a:r>
            <a:r>
              <a:rPr sz="900" spc="-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de</a:t>
            </a:r>
            <a:r>
              <a:rPr sz="900" spc="-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58595B"/>
                </a:solidFill>
                <a:latin typeface="Arial"/>
                <a:cs typeface="Arial"/>
              </a:rPr>
              <a:t>Prevención</a:t>
            </a:r>
            <a:r>
              <a:rPr sz="900" spc="-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de</a:t>
            </a:r>
            <a:r>
              <a:rPr sz="900" spc="-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58595B"/>
                </a:solidFill>
                <a:latin typeface="Arial"/>
                <a:cs typeface="Arial"/>
              </a:rPr>
              <a:t>Delitos</a:t>
            </a:r>
            <a:r>
              <a:rPr sz="900" spc="-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que</a:t>
            </a:r>
            <a:r>
              <a:rPr sz="900" spc="-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00" spc="-90" dirty="0">
                <a:solidFill>
                  <a:srgbClr val="58595B"/>
                </a:solidFill>
                <a:latin typeface="Arial"/>
                <a:cs typeface="Arial"/>
              </a:rPr>
              <a:t>debe</a:t>
            </a:r>
            <a:r>
              <a:rPr sz="900" spc="-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58595B"/>
                </a:solidFill>
                <a:latin typeface="Arial"/>
                <a:cs typeface="Arial"/>
              </a:rPr>
              <a:t>contener,</a:t>
            </a:r>
            <a:r>
              <a:rPr sz="900" spc="-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900" spc="-20" dirty="0">
                <a:solidFill>
                  <a:srgbClr val="58595B"/>
                </a:solidFill>
                <a:latin typeface="Arial"/>
                <a:cs typeface="Arial"/>
              </a:rPr>
              <a:t> lo 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menos,</a:t>
            </a:r>
            <a:r>
              <a:rPr sz="900" spc="-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58595B"/>
                </a:solidFill>
                <a:latin typeface="Arial"/>
                <a:cs typeface="Arial"/>
              </a:rPr>
              <a:t>los</a:t>
            </a:r>
            <a:r>
              <a:rPr sz="900" spc="-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58595B"/>
                </a:solidFill>
                <a:latin typeface="Arial"/>
                <a:cs typeface="Arial"/>
              </a:rPr>
              <a:t>siguientes</a:t>
            </a:r>
            <a:r>
              <a:rPr sz="900" spc="-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58595B"/>
                </a:solidFill>
                <a:latin typeface="Arial"/>
                <a:cs typeface="Arial"/>
              </a:rPr>
              <a:t>elementos:</a:t>
            </a:r>
            <a:endParaRPr sz="900">
              <a:latin typeface="Arial"/>
              <a:cs typeface="Arial"/>
            </a:endParaRPr>
          </a:p>
          <a:p>
            <a:pPr marL="257810">
              <a:lnSpc>
                <a:spcPct val="100000"/>
              </a:lnSpc>
              <a:spcBef>
                <a:spcPts val="120"/>
              </a:spcBef>
              <a:buChar char="—"/>
              <a:tabLst>
                <a:tab pos="401955" algn="l"/>
              </a:tabLst>
            </a:pPr>
            <a:r>
              <a:rPr sz="900" spc="-105" dirty="0">
                <a:solidFill>
                  <a:srgbClr val="58595B"/>
                </a:solidFill>
                <a:latin typeface="Arial"/>
                <a:cs typeface="Arial"/>
              </a:rPr>
              <a:t>La </a:t>
            </a:r>
            <a:r>
              <a:rPr sz="900" spc="-65" dirty="0">
                <a:solidFill>
                  <a:srgbClr val="58595B"/>
                </a:solidFill>
                <a:latin typeface="Arial"/>
                <a:cs typeface="Arial"/>
              </a:rPr>
              <a:t>designación 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de </a:t>
            </a:r>
            <a:r>
              <a:rPr sz="900" spc="-55" dirty="0">
                <a:solidFill>
                  <a:srgbClr val="58595B"/>
                </a:solidFill>
                <a:latin typeface="Arial"/>
                <a:cs typeface="Arial"/>
              </a:rPr>
              <a:t>un 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encargado de </a:t>
            </a:r>
            <a:r>
              <a:rPr sz="900" spc="-60" dirty="0">
                <a:solidFill>
                  <a:srgbClr val="58595B"/>
                </a:solidFill>
                <a:latin typeface="Arial"/>
                <a:cs typeface="Arial"/>
              </a:rPr>
              <a:t>prevención, </a:t>
            </a:r>
            <a:r>
              <a:rPr sz="900" spc="-65" dirty="0">
                <a:solidFill>
                  <a:srgbClr val="58595B"/>
                </a:solidFill>
                <a:latin typeface="Arial"/>
                <a:cs typeface="Arial"/>
              </a:rPr>
              <a:t>con plena autonomía </a:t>
            </a:r>
            <a:r>
              <a:rPr sz="900" spc="-70" dirty="0">
                <a:solidFill>
                  <a:srgbClr val="58595B"/>
                </a:solidFill>
                <a:latin typeface="Arial"/>
                <a:cs typeface="Arial"/>
              </a:rPr>
              <a:t>respecto 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de </a:t>
            </a:r>
            <a:r>
              <a:rPr sz="900" spc="-40" dirty="0">
                <a:solidFill>
                  <a:srgbClr val="58595B"/>
                </a:solidFill>
                <a:latin typeface="Arial"/>
                <a:cs typeface="Arial"/>
              </a:rPr>
              <a:t>la </a:t>
            </a:r>
            <a:r>
              <a:rPr sz="900" spc="-55" dirty="0">
                <a:solidFill>
                  <a:srgbClr val="58595B"/>
                </a:solidFill>
                <a:latin typeface="Arial"/>
                <a:cs typeface="Arial"/>
              </a:rPr>
              <a:t>administración 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de </a:t>
            </a:r>
            <a:r>
              <a:rPr sz="900" spc="-40" dirty="0">
                <a:solidFill>
                  <a:srgbClr val="58595B"/>
                </a:solidFill>
                <a:latin typeface="Arial"/>
                <a:cs typeface="Arial"/>
              </a:rPr>
              <a:t>la </a:t>
            </a:r>
            <a:r>
              <a:rPr sz="900" spc="-80" dirty="0">
                <a:solidFill>
                  <a:srgbClr val="58595B"/>
                </a:solidFill>
                <a:latin typeface="Arial"/>
                <a:cs typeface="Arial"/>
              </a:rPr>
              <a:t>persona</a:t>
            </a:r>
            <a:r>
              <a:rPr sz="900" spc="-114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58595B"/>
                </a:solidFill>
                <a:latin typeface="Arial"/>
                <a:cs typeface="Arial"/>
              </a:rPr>
              <a:t>jurídica.</a:t>
            </a:r>
            <a:endParaRPr sz="900">
              <a:latin typeface="Arial"/>
              <a:cs typeface="Arial"/>
            </a:endParaRPr>
          </a:p>
          <a:p>
            <a:pPr marL="257810">
              <a:lnSpc>
                <a:spcPct val="100000"/>
              </a:lnSpc>
              <a:spcBef>
                <a:spcPts val="120"/>
              </a:spcBef>
              <a:buChar char="—"/>
              <a:tabLst>
                <a:tab pos="401955" algn="l"/>
              </a:tabLst>
            </a:pPr>
            <a:r>
              <a:rPr sz="900" spc="-105" dirty="0">
                <a:solidFill>
                  <a:srgbClr val="58595B"/>
                </a:solidFill>
                <a:latin typeface="Arial"/>
                <a:cs typeface="Arial"/>
              </a:rPr>
              <a:t>La </a:t>
            </a:r>
            <a:r>
              <a:rPr sz="900" spc="-40" dirty="0">
                <a:solidFill>
                  <a:srgbClr val="58595B"/>
                </a:solidFill>
                <a:latin typeface="Arial"/>
                <a:cs typeface="Arial"/>
              </a:rPr>
              <a:t>definición 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de </a:t>
            </a:r>
            <a:r>
              <a:rPr sz="900" spc="-80" dirty="0">
                <a:solidFill>
                  <a:srgbClr val="58595B"/>
                </a:solidFill>
                <a:latin typeface="Arial"/>
                <a:cs typeface="Arial"/>
              </a:rPr>
              <a:t>medios </a:t>
            </a:r>
            <a:r>
              <a:rPr sz="900" spc="-55" dirty="0">
                <a:solidFill>
                  <a:srgbClr val="58595B"/>
                </a:solidFill>
                <a:latin typeface="Arial"/>
                <a:cs typeface="Arial"/>
              </a:rPr>
              <a:t>y </a:t>
            </a:r>
            <a:r>
              <a:rPr sz="900" spc="-60" dirty="0">
                <a:solidFill>
                  <a:srgbClr val="58595B"/>
                </a:solidFill>
                <a:latin typeface="Arial"/>
                <a:cs typeface="Arial"/>
              </a:rPr>
              <a:t>facultades 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de </a:t>
            </a:r>
            <a:r>
              <a:rPr sz="900" spc="-70" dirty="0">
                <a:solidFill>
                  <a:srgbClr val="58595B"/>
                </a:solidFill>
                <a:latin typeface="Arial"/>
                <a:cs typeface="Arial"/>
              </a:rPr>
              <a:t>este</a:t>
            </a:r>
            <a:r>
              <a:rPr sz="900" spc="-1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58595B"/>
                </a:solidFill>
                <a:latin typeface="Arial"/>
                <a:cs typeface="Arial"/>
              </a:rPr>
              <a:t>encargado.</a:t>
            </a:r>
            <a:endParaRPr sz="900">
              <a:latin typeface="Arial"/>
              <a:cs typeface="Arial"/>
            </a:endParaRPr>
          </a:p>
          <a:p>
            <a:pPr marL="257810" marR="334010" algn="just">
              <a:lnSpc>
                <a:spcPct val="111100"/>
              </a:lnSpc>
              <a:buChar char="—"/>
              <a:tabLst>
                <a:tab pos="398145" algn="l"/>
              </a:tabLst>
            </a:pPr>
            <a:r>
              <a:rPr sz="900" spc="-95" dirty="0">
                <a:solidFill>
                  <a:srgbClr val="58595B"/>
                </a:solidFill>
                <a:latin typeface="Arial"/>
                <a:cs typeface="Arial"/>
              </a:rPr>
              <a:t>Un </a:t>
            </a:r>
            <a:r>
              <a:rPr sz="900" spc="-70" dirty="0">
                <a:solidFill>
                  <a:srgbClr val="58595B"/>
                </a:solidFill>
                <a:latin typeface="Arial"/>
                <a:cs typeface="Arial"/>
              </a:rPr>
              <a:t>sistema 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de </a:t>
            </a:r>
            <a:r>
              <a:rPr sz="900" spc="-65" dirty="0">
                <a:solidFill>
                  <a:srgbClr val="58595B"/>
                </a:solidFill>
                <a:latin typeface="Arial"/>
                <a:cs typeface="Arial"/>
              </a:rPr>
              <a:t>prevención 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de </a:t>
            </a:r>
            <a:r>
              <a:rPr sz="900" spc="-55" dirty="0">
                <a:solidFill>
                  <a:srgbClr val="58595B"/>
                </a:solidFill>
                <a:latin typeface="Arial"/>
                <a:cs typeface="Arial"/>
              </a:rPr>
              <a:t>los </a:t>
            </a:r>
            <a:r>
              <a:rPr sz="900" spc="-40" dirty="0">
                <a:solidFill>
                  <a:srgbClr val="58595B"/>
                </a:solidFill>
                <a:latin typeface="Arial"/>
                <a:cs typeface="Arial"/>
              </a:rPr>
              <a:t>delitos, 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que </a:t>
            </a:r>
            <a:r>
              <a:rPr sz="900" spc="-55" dirty="0">
                <a:solidFill>
                  <a:srgbClr val="58595B"/>
                </a:solidFill>
                <a:latin typeface="Arial"/>
                <a:cs typeface="Arial"/>
              </a:rPr>
              <a:t>involucra </a:t>
            </a:r>
            <a:r>
              <a:rPr sz="900" spc="-40" dirty="0">
                <a:solidFill>
                  <a:srgbClr val="58595B"/>
                </a:solidFill>
                <a:latin typeface="Arial"/>
                <a:cs typeface="Arial"/>
              </a:rPr>
              <a:t>la identificación 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de </a:t>
            </a:r>
            <a:r>
              <a:rPr sz="900" spc="-60" dirty="0">
                <a:solidFill>
                  <a:srgbClr val="58595B"/>
                </a:solidFill>
                <a:latin typeface="Arial"/>
                <a:cs typeface="Arial"/>
              </a:rPr>
              <a:t>actividades </a:t>
            </a:r>
            <a:r>
              <a:rPr sz="900" spc="-55" dirty="0">
                <a:solidFill>
                  <a:srgbClr val="58595B"/>
                </a:solidFill>
                <a:latin typeface="Arial"/>
                <a:cs typeface="Arial"/>
              </a:rPr>
              <a:t>y 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procesos que </a:t>
            </a:r>
            <a:r>
              <a:rPr sz="900" spc="-80" dirty="0">
                <a:solidFill>
                  <a:srgbClr val="58595B"/>
                </a:solidFill>
                <a:latin typeface="Arial"/>
                <a:cs typeface="Arial"/>
              </a:rPr>
              <a:t>puedan generar </a:t>
            </a:r>
            <a:r>
              <a:rPr sz="900" spc="-75" dirty="0">
                <a:solidFill>
                  <a:srgbClr val="58595B"/>
                </a:solidFill>
                <a:latin typeface="Arial"/>
                <a:cs typeface="Arial"/>
              </a:rPr>
              <a:t>riesgos  </a:t>
            </a:r>
            <a:r>
              <a:rPr sz="900" spc="-80" dirty="0">
                <a:solidFill>
                  <a:srgbClr val="58595B"/>
                </a:solidFill>
                <a:latin typeface="Arial"/>
                <a:cs typeface="Arial"/>
              </a:rPr>
              <a:t>para </a:t>
            </a:r>
            <a:r>
              <a:rPr sz="900" spc="-40" dirty="0">
                <a:solidFill>
                  <a:srgbClr val="58595B"/>
                </a:solidFill>
                <a:latin typeface="Arial"/>
                <a:cs typeface="Arial"/>
              </a:rPr>
              <a:t>la </a:t>
            </a:r>
            <a:r>
              <a:rPr sz="900" spc="-70" dirty="0">
                <a:solidFill>
                  <a:srgbClr val="58595B"/>
                </a:solidFill>
                <a:latin typeface="Arial"/>
                <a:cs typeface="Arial"/>
              </a:rPr>
              <a:t>compañía, </a:t>
            </a:r>
            <a:r>
              <a:rPr sz="900" spc="-75" dirty="0">
                <a:solidFill>
                  <a:srgbClr val="58595B"/>
                </a:solidFill>
                <a:latin typeface="Arial"/>
                <a:cs typeface="Arial"/>
              </a:rPr>
              <a:t>así </a:t>
            </a:r>
            <a:r>
              <a:rPr sz="900" spc="-90" dirty="0">
                <a:solidFill>
                  <a:srgbClr val="58595B"/>
                </a:solidFill>
                <a:latin typeface="Arial"/>
                <a:cs typeface="Arial"/>
              </a:rPr>
              <a:t>como </a:t>
            </a:r>
            <a:r>
              <a:rPr sz="900" spc="-50" dirty="0">
                <a:solidFill>
                  <a:srgbClr val="58595B"/>
                </a:solidFill>
                <a:latin typeface="Arial"/>
                <a:cs typeface="Arial"/>
              </a:rPr>
              <a:t>protocolos, </a:t>
            </a:r>
            <a:r>
              <a:rPr sz="900" spc="-70" dirty="0">
                <a:solidFill>
                  <a:srgbClr val="58595B"/>
                </a:solidFill>
                <a:latin typeface="Arial"/>
                <a:cs typeface="Arial"/>
              </a:rPr>
              <a:t>reglas </a:t>
            </a:r>
            <a:r>
              <a:rPr sz="900" spc="-55" dirty="0">
                <a:solidFill>
                  <a:srgbClr val="58595B"/>
                </a:solidFill>
                <a:latin typeface="Arial"/>
                <a:cs typeface="Arial"/>
              </a:rPr>
              <a:t>y </a:t>
            </a:r>
            <a:r>
              <a:rPr sz="900" spc="-60" dirty="0">
                <a:solidFill>
                  <a:srgbClr val="58595B"/>
                </a:solidFill>
                <a:latin typeface="Arial"/>
                <a:cs typeface="Arial"/>
              </a:rPr>
              <a:t>procedimientos; </a:t>
            </a:r>
            <a:r>
              <a:rPr sz="900" spc="-110" dirty="0">
                <a:solidFill>
                  <a:srgbClr val="58595B"/>
                </a:solidFill>
                <a:latin typeface="Arial"/>
                <a:cs typeface="Arial"/>
              </a:rPr>
              <a:t>además 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de </a:t>
            </a:r>
            <a:r>
              <a:rPr sz="900" spc="-40" dirty="0">
                <a:solidFill>
                  <a:srgbClr val="58595B"/>
                </a:solidFill>
                <a:latin typeface="Arial"/>
                <a:cs typeface="Arial"/>
              </a:rPr>
              <a:t>la identificación 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de </a:t>
            </a:r>
            <a:r>
              <a:rPr sz="900" spc="-60" dirty="0">
                <a:solidFill>
                  <a:srgbClr val="58595B"/>
                </a:solidFill>
                <a:latin typeface="Arial"/>
                <a:cs typeface="Arial"/>
              </a:rPr>
              <a:t>procedimientos 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de </a:t>
            </a:r>
            <a:r>
              <a:rPr sz="900" spc="-50" dirty="0">
                <a:solidFill>
                  <a:srgbClr val="58595B"/>
                </a:solidFill>
                <a:latin typeface="Arial"/>
                <a:cs typeface="Arial"/>
              </a:rPr>
              <a:t>administra-  </a:t>
            </a:r>
            <a:r>
              <a:rPr sz="900" spc="-45" dirty="0">
                <a:solidFill>
                  <a:srgbClr val="58595B"/>
                </a:solidFill>
                <a:latin typeface="Arial"/>
                <a:cs typeface="Arial"/>
              </a:rPr>
              <a:t>ción </a:t>
            </a:r>
            <a:r>
              <a:rPr sz="900" spc="-55" dirty="0">
                <a:solidFill>
                  <a:srgbClr val="58595B"/>
                </a:solidFill>
                <a:latin typeface="Arial"/>
                <a:cs typeface="Arial"/>
              </a:rPr>
              <a:t>y </a:t>
            </a:r>
            <a:r>
              <a:rPr sz="900" spc="-50" dirty="0">
                <a:solidFill>
                  <a:srgbClr val="58595B"/>
                </a:solidFill>
                <a:latin typeface="Arial"/>
                <a:cs typeface="Arial"/>
              </a:rPr>
              <a:t>auditoría 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de </a:t>
            </a:r>
            <a:r>
              <a:rPr sz="900" spc="-55" dirty="0">
                <a:solidFill>
                  <a:srgbClr val="58595B"/>
                </a:solidFill>
                <a:latin typeface="Arial"/>
                <a:cs typeface="Arial"/>
              </a:rPr>
              <a:t>los </a:t>
            </a:r>
            <a:r>
              <a:rPr sz="900" spc="-80" dirty="0">
                <a:solidFill>
                  <a:srgbClr val="58595B"/>
                </a:solidFill>
                <a:latin typeface="Arial"/>
                <a:cs typeface="Arial"/>
              </a:rPr>
              <a:t>recursos </a:t>
            </a:r>
            <a:r>
              <a:rPr sz="900" spc="-55" dirty="0">
                <a:solidFill>
                  <a:srgbClr val="58595B"/>
                </a:solidFill>
                <a:latin typeface="Arial"/>
                <a:cs typeface="Arial"/>
              </a:rPr>
              <a:t>financieros, </a:t>
            </a:r>
            <a:r>
              <a:rPr sz="900" spc="-25" dirty="0">
                <a:solidFill>
                  <a:srgbClr val="58595B"/>
                </a:solidFill>
                <a:latin typeface="Arial"/>
                <a:cs typeface="Arial"/>
              </a:rPr>
              <a:t>junto </a:t>
            </a:r>
            <a:r>
              <a:rPr sz="900" spc="-65" dirty="0">
                <a:solidFill>
                  <a:srgbClr val="58595B"/>
                </a:solidFill>
                <a:latin typeface="Arial"/>
                <a:cs typeface="Arial"/>
              </a:rPr>
              <a:t>con </a:t>
            </a:r>
            <a:r>
              <a:rPr sz="900" spc="-80" dirty="0">
                <a:solidFill>
                  <a:srgbClr val="58595B"/>
                </a:solidFill>
                <a:latin typeface="Arial"/>
                <a:cs typeface="Arial"/>
              </a:rPr>
              <a:t>sanciones </a:t>
            </a:r>
            <a:r>
              <a:rPr sz="900" spc="-50" dirty="0">
                <a:solidFill>
                  <a:srgbClr val="58595B"/>
                </a:solidFill>
                <a:latin typeface="Arial"/>
                <a:cs typeface="Arial"/>
              </a:rPr>
              <a:t>administrativas </a:t>
            </a:r>
            <a:r>
              <a:rPr sz="900" spc="-55" dirty="0">
                <a:solidFill>
                  <a:srgbClr val="58595B"/>
                </a:solidFill>
                <a:latin typeface="Arial"/>
                <a:cs typeface="Arial"/>
              </a:rPr>
              <a:t>internas y </a:t>
            </a:r>
            <a:r>
              <a:rPr sz="900" spc="-80" dirty="0">
                <a:solidFill>
                  <a:srgbClr val="58595B"/>
                </a:solidFill>
                <a:latin typeface="Arial"/>
                <a:cs typeface="Arial"/>
              </a:rPr>
              <a:t>canales 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de </a:t>
            </a:r>
            <a:r>
              <a:rPr sz="900" spc="-65" dirty="0">
                <a:solidFill>
                  <a:srgbClr val="58595B"/>
                </a:solidFill>
                <a:latin typeface="Arial"/>
                <a:cs typeface="Arial"/>
              </a:rPr>
              <a:t>denuncia, </a:t>
            </a:r>
            <a:r>
              <a:rPr sz="900" spc="-55" dirty="0">
                <a:solidFill>
                  <a:srgbClr val="58595B"/>
                </a:solidFill>
                <a:latin typeface="Arial"/>
                <a:cs typeface="Arial"/>
              </a:rPr>
              <a:t>entre</a:t>
            </a:r>
            <a:r>
              <a:rPr sz="900" spc="-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58595B"/>
                </a:solidFill>
                <a:latin typeface="Arial"/>
                <a:cs typeface="Arial"/>
              </a:rPr>
              <a:t>otras.</a:t>
            </a:r>
            <a:endParaRPr sz="900">
              <a:latin typeface="Arial"/>
              <a:cs typeface="Arial"/>
            </a:endParaRPr>
          </a:p>
          <a:p>
            <a:pPr marL="257810" algn="just">
              <a:lnSpc>
                <a:spcPct val="100000"/>
              </a:lnSpc>
              <a:spcBef>
                <a:spcPts val="120"/>
              </a:spcBef>
              <a:buChar char="—"/>
              <a:tabLst>
                <a:tab pos="401955" algn="l"/>
              </a:tabLst>
            </a:pPr>
            <a:r>
              <a:rPr sz="900" spc="-105" dirty="0">
                <a:solidFill>
                  <a:srgbClr val="58595B"/>
                </a:solidFill>
                <a:latin typeface="Arial"/>
                <a:cs typeface="Arial"/>
              </a:rPr>
              <a:t>La </a:t>
            </a:r>
            <a:r>
              <a:rPr sz="900" spc="-60" dirty="0">
                <a:solidFill>
                  <a:srgbClr val="58595B"/>
                </a:solidFill>
                <a:latin typeface="Arial"/>
                <a:cs typeface="Arial"/>
              </a:rPr>
              <a:t>supervisión </a:t>
            </a:r>
            <a:r>
              <a:rPr sz="900" spc="-55" dirty="0">
                <a:solidFill>
                  <a:srgbClr val="58595B"/>
                </a:solidFill>
                <a:latin typeface="Arial"/>
                <a:cs typeface="Arial"/>
              </a:rPr>
              <a:t>y </a:t>
            </a:r>
            <a:r>
              <a:rPr sz="900" spc="-45" dirty="0">
                <a:solidFill>
                  <a:srgbClr val="58595B"/>
                </a:solidFill>
                <a:latin typeface="Arial"/>
                <a:cs typeface="Arial"/>
              </a:rPr>
              <a:t>certificación </a:t>
            </a:r>
            <a:r>
              <a:rPr sz="900" spc="-55" dirty="0">
                <a:solidFill>
                  <a:srgbClr val="58595B"/>
                </a:solidFill>
                <a:latin typeface="Arial"/>
                <a:cs typeface="Arial"/>
              </a:rPr>
              <a:t>del </a:t>
            </a:r>
            <a:r>
              <a:rPr sz="900" spc="-70" dirty="0">
                <a:solidFill>
                  <a:srgbClr val="58595B"/>
                </a:solidFill>
                <a:latin typeface="Arial"/>
                <a:cs typeface="Arial"/>
              </a:rPr>
              <a:t>sistema 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de </a:t>
            </a:r>
            <a:r>
              <a:rPr sz="900" spc="-65" dirty="0">
                <a:solidFill>
                  <a:srgbClr val="58595B"/>
                </a:solidFill>
                <a:latin typeface="Arial"/>
                <a:cs typeface="Arial"/>
              </a:rPr>
              <a:t>prevención </a:t>
            </a:r>
            <a:r>
              <a:rPr sz="900" spc="-85" dirty="0">
                <a:solidFill>
                  <a:srgbClr val="58595B"/>
                </a:solidFill>
                <a:latin typeface="Arial"/>
                <a:cs typeface="Arial"/>
              </a:rPr>
              <a:t>de</a:t>
            </a:r>
            <a:r>
              <a:rPr sz="900" spc="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58595B"/>
                </a:solidFill>
                <a:latin typeface="Arial"/>
                <a:cs typeface="Arial"/>
              </a:rPr>
              <a:t>delitos.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21662" y="4202455"/>
            <a:ext cx="100330" cy="381000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00" spc="-65" dirty="0">
                <a:solidFill>
                  <a:srgbClr val="231F20"/>
                </a:solidFill>
                <a:latin typeface="Arial"/>
                <a:cs typeface="Arial"/>
              </a:rPr>
              <a:t>SERGIo</a:t>
            </a:r>
            <a:r>
              <a:rPr sz="5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500" spc="-70" dirty="0">
                <a:solidFill>
                  <a:srgbClr val="231F20"/>
                </a:solidFill>
                <a:latin typeface="Arial"/>
                <a:cs typeface="Arial"/>
              </a:rPr>
              <a:t>LóPEZ</a:t>
            </a:r>
            <a:endParaRPr sz="5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571389" y="9354486"/>
            <a:ext cx="1100480" cy="162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755300" y="9335746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77787B"/>
                </a:solidFill>
                <a:latin typeface="Arial"/>
                <a:cs typeface="Arial"/>
              </a:rPr>
              <a:t>77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26890" y="584182"/>
            <a:ext cx="2613660" cy="0"/>
          </a:xfrm>
          <a:custGeom>
            <a:avLst/>
            <a:gdLst/>
            <a:ahLst/>
            <a:cxnLst/>
            <a:rect l="l" t="t" r="r" b="b"/>
            <a:pathLst>
              <a:path w="2613659">
                <a:moveTo>
                  <a:pt x="0" y="0"/>
                </a:moveTo>
                <a:lnTo>
                  <a:pt x="2613110" y="0"/>
                </a:lnTo>
              </a:path>
            </a:pathLst>
          </a:custGeom>
          <a:ln w="3809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1849" y="584182"/>
            <a:ext cx="2626360" cy="0"/>
          </a:xfrm>
          <a:custGeom>
            <a:avLst/>
            <a:gdLst/>
            <a:ahLst/>
            <a:cxnLst/>
            <a:rect l="l" t="t" r="r" b="b"/>
            <a:pathLst>
              <a:path w="2626360">
                <a:moveTo>
                  <a:pt x="0" y="0"/>
                </a:moveTo>
                <a:lnTo>
                  <a:pt x="2625728" y="0"/>
                </a:lnTo>
              </a:path>
            </a:pathLst>
          </a:custGeom>
          <a:ln w="3809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277577" y="509841"/>
            <a:ext cx="949325" cy="153035"/>
          </a:xfrm>
          <a:prstGeom prst="rect">
            <a:avLst/>
          </a:prstGeom>
          <a:solidFill>
            <a:srgbClr val="1B75BC"/>
          </a:solidFill>
        </p:spPr>
        <p:txBody>
          <a:bodyPr vert="horz" wrap="square" lIns="0" tIns="12700" rIns="0" bIns="0" rtlCol="0">
            <a:spAutoFit/>
          </a:bodyPr>
          <a:lstStyle/>
          <a:p>
            <a:pPr marL="23749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FFFFFF"/>
                </a:solidFill>
                <a:latin typeface="Lucida Bright"/>
                <a:cs typeface="Lucida Bright"/>
              </a:rPr>
              <a:t>Reportaje</a:t>
            </a:r>
            <a:endParaRPr sz="800">
              <a:latin typeface="Lucida Bright"/>
              <a:cs typeface="Lucida Brigh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0325" y="4732002"/>
            <a:ext cx="2980055" cy="429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5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certificados,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testeados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y sólidos para enfrentar con cierta  tranquilidad</a:t>
            </a:r>
            <a:r>
              <a:rPr sz="800" spc="-4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una</a:t>
            </a:r>
            <a:r>
              <a:rPr sz="800" spc="-4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acusación</a:t>
            </a:r>
            <a:r>
              <a:rPr sz="800" spc="-4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penal.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Esto</a:t>
            </a:r>
            <a:r>
              <a:rPr sz="800" spc="-4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es,</a:t>
            </a:r>
            <a:r>
              <a:rPr sz="800" spc="-4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con</a:t>
            </a:r>
            <a:r>
              <a:rPr sz="800" spc="-4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un</a:t>
            </a:r>
            <a:r>
              <a:rPr sz="800" spc="-4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desarrollo  superior a tres o cuatro años como</a:t>
            </a:r>
            <a:r>
              <a:rPr sz="800" spc="-3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mínimo.</a:t>
            </a:r>
            <a:endParaRPr sz="800">
              <a:latin typeface="Lucida Bright"/>
              <a:cs typeface="Lucida Bright"/>
            </a:endParaRPr>
          </a:p>
          <a:p>
            <a:pPr marL="12700" marR="5080" indent="179705" algn="just">
              <a:lnSpc>
                <a:spcPct val="125000"/>
              </a:lnSpc>
            </a:pP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Junto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con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eso aseguran que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deben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superarse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los llama- 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dos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“programas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 </a:t>
            </a:r>
            <a:r>
              <a:rPr sz="800" i="1" spc="-5" dirty="0">
                <a:solidFill>
                  <a:srgbClr val="231F20"/>
                </a:solidFill>
                <a:latin typeface="Lucida Bright"/>
                <a:cs typeface="Lucida Bright"/>
              </a:rPr>
              <a:t>compliance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tipo”,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ya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que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no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todas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las 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compañías</a:t>
            </a:r>
            <a:r>
              <a:rPr sz="800" spc="-6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y</a:t>
            </a:r>
            <a:r>
              <a:rPr sz="800" spc="-6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negocios</a:t>
            </a:r>
            <a:r>
              <a:rPr sz="800" spc="-6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son</a:t>
            </a:r>
            <a:r>
              <a:rPr sz="800" spc="-6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iguales.</a:t>
            </a:r>
            <a:r>
              <a:rPr sz="800" spc="-6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“Esto</a:t>
            </a:r>
            <a:r>
              <a:rPr sz="800" spc="-6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es</a:t>
            </a:r>
            <a:r>
              <a:rPr sz="800" spc="-6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un</a:t>
            </a:r>
            <a:r>
              <a:rPr sz="800" spc="-6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error</a:t>
            </a:r>
            <a:r>
              <a:rPr sz="800" spc="-6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común</a:t>
            </a:r>
            <a:r>
              <a:rPr sz="800" spc="-6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y  peligroso”,</a:t>
            </a:r>
            <a:r>
              <a:rPr sz="800" spc="-3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afirma</a:t>
            </a:r>
            <a:r>
              <a:rPr sz="800" spc="-3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Reyes.</a:t>
            </a:r>
            <a:r>
              <a:rPr sz="800" spc="-3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“Porque</a:t>
            </a:r>
            <a:r>
              <a:rPr sz="800" spc="-3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en</a:t>
            </a:r>
            <a:r>
              <a:rPr sz="800" spc="-3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ese</a:t>
            </a:r>
            <a:r>
              <a:rPr sz="800" spc="-3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caso</a:t>
            </a:r>
            <a:r>
              <a:rPr sz="800" spc="-3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</a:t>
            </a:r>
            <a:r>
              <a:rPr sz="800" spc="-3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empresa</a:t>
            </a:r>
            <a:r>
              <a:rPr sz="800" spc="-3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no 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está</a:t>
            </a:r>
            <a:r>
              <a:rPr sz="800" spc="-3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cumpliendo</a:t>
            </a:r>
            <a:r>
              <a:rPr sz="800" spc="-3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con</a:t>
            </a:r>
            <a:r>
              <a:rPr sz="800" spc="-3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sus</a:t>
            </a:r>
            <a:r>
              <a:rPr sz="800" spc="-3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deberes</a:t>
            </a:r>
            <a:r>
              <a:rPr sz="800" spc="-3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</a:t>
            </a:r>
            <a:r>
              <a:rPr sz="800" spc="-3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dirección</a:t>
            </a:r>
            <a:r>
              <a:rPr sz="800" spc="-3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y</a:t>
            </a:r>
            <a:r>
              <a:rPr sz="800" spc="-3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supervisión</a:t>
            </a:r>
            <a:endParaRPr sz="800">
              <a:latin typeface="Lucida Bright"/>
              <a:cs typeface="Lucida Bright"/>
            </a:endParaRPr>
          </a:p>
          <a:p>
            <a:pPr marL="12700" marR="6350" algn="just">
              <a:lnSpc>
                <a:spcPct val="125000"/>
              </a:lnSpc>
            </a:pP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—como señala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 ley—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y queda expuesta al descrédito de  su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programa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en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 investigación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penal. Probablemente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de-  berá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rehacerlo 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identificar adecuadamente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sus riesgos más 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importantes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y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luego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diseñar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los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controles adecuados para  mitigar esos riesgos”,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enfatiza.</a:t>
            </a:r>
            <a:endParaRPr sz="800">
              <a:latin typeface="Lucida Bright"/>
              <a:cs typeface="Lucida Bright"/>
            </a:endParaRPr>
          </a:p>
          <a:p>
            <a:pPr marL="12700" marR="5080" indent="179705" algn="just">
              <a:lnSpc>
                <a:spcPct val="125000"/>
              </a:lnSpc>
            </a:pP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También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proponen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cambios al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interior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las organiza- 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ciones.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Como,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por ejemplo, dejar de pensar que este tema  es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un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centro de costos extra o que agrega mayor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burocracia 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a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 administración,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sino que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debe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ser tomado como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una 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prioridad por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los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directorios y toda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plana ejecutiva para  que sepan finalmente qué pedir y qué</a:t>
            </a:r>
            <a:r>
              <a:rPr sz="800" spc="-3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mirar.</a:t>
            </a:r>
            <a:endParaRPr sz="800">
              <a:latin typeface="Lucida Bright"/>
              <a:cs typeface="Lucida Bright"/>
            </a:endParaRPr>
          </a:p>
          <a:p>
            <a:pPr marL="12700" marR="6985" indent="179705" algn="just">
              <a:lnSpc>
                <a:spcPct val="125000"/>
              </a:lnSpc>
            </a:pP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“Para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que un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sistema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sea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efectivo debe nacer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de las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cúpu-  las, como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los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directores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o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dueños.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Las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primeras capas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de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eje-  cutivos deben estar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muy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involucradas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en la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cultura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del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cum-  plimiento.</a:t>
            </a:r>
            <a:r>
              <a:rPr sz="800" spc="-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Si</a:t>
            </a:r>
            <a:r>
              <a:rPr sz="800" spc="-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esto</a:t>
            </a:r>
            <a:r>
              <a:rPr sz="800" spc="-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se</a:t>
            </a:r>
            <a:r>
              <a:rPr sz="800" spc="-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asigna</a:t>
            </a:r>
            <a:r>
              <a:rPr sz="800" spc="-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o</a:t>
            </a:r>
            <a:r>
              <a:rPr sz="800" spc="-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se</a:t>
            </a:r>
            <a:r>
              <a:rPr sz="800" spc="-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deja</a:t>
            </a:r>
            <a:r>
              <a:rPr sz="800" spc="-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al</a:t>
            </a:r>
            <a:r>
              <a:rPr sz="800" spc="-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gerente</a:t>
            </a:r>
            <a:r>
              <a:rPr sz="800" spc="-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de</a:t>
            </a:r>
            <a:r>
              <a:rPr sz="800" spc="-6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i="1" spc="-15" dirty="0">
                <a:solidFill>
                  <a:srgbClr val="231F20"/>
                </a:solidFill>
                <a:latin typeface="Lucida Bright"/>
                <a:cs typeface="Lucida Bright"/>
              </a:rPr>
              <a:t>compliance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, 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que</a:t>
            </a:r>
            <a:r>
              <a:rPr sz="800" spc="-7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puede</a:t>
            </a:r>
            <a:r>
              <a:rPr sz="800" spc="-7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estar</a:t>
            </a:r>
            <a:r>
              <a:rPr sz="800" spc="-7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en</a:t>
            </a:r>
            <a:r>
              <a:rPr sz="800" spc="-7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un</a:t>
            </a:r>
            <a:r>
              <a:rPr sz="800" spc="-7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quinto</a:t>
            </a:r>
            <a:r>
              <a:rPr sz="800" spc="-7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nivel,</a:t>
            </a:r>
            <a:r>
              <a:rPr sz="800" spc="-7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los</a:t>
            </a:r>
            <a:r>
              <a:rPr sz="800" spc="-7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modelos</a:t>
            </a:r>
            <a:r>
              <a:rPr sz="800" spc="-7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de</a:t>
            </a:r>
            <a:r>
              <a:rPr sz="800" spc="-7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prevención 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de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delitos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no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serán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lo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suficientemente efectivos, poniendo en  riesgo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la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reputación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de la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compañía”, señala Agnic,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y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agrega:  “Uno abre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las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puertas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de su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empresa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a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una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visita cuando la  casa está ordenada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y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eso es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para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la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tranquilidad</a:t>
            </a:r>
            <a:r>
              <a:rPr sz="800" spc="-14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propia”.</a:t>
            </a:r>
            <a:endParaRPr sz="800">
              <a:latin typeface="Lucida Bright"/>
              <a:cs typeface="Lucida Br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12915" y="8884513"/>
            <a:ext cx="119773" cy="1197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5467" y="4732002"/>
            <a:ext cx="2979420" cy="353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>
              <a:lnSpc>
                <a:spcPct val="125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dos— es conocer qué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validez otorga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el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Ministerio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Público a 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los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programas de prevención de</a:t>
            </a:r>
            <a:r>
              <a:rPr sz="800" spc="-1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delitos.</a:t>
            </a:r>
            <a:endParaRPr sz="800">
              <a:latin typeface="Lucida Bright"/>
              <a:cs typeface="Lucida Bright"/>
            </a:endParaRPr>
          </a:p>
          <a:p>
            <a:pPr marL="12700" marR="6350" indent="179705" algn="just">
              <a:lnSpc>
                <a:spcPct val="125000"/>
              </a:lnSpc>
            </a:pP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Al respecto, Yáñez señala que lo primero que hace el  fiscal es chequear en la Superintendencia de Valores y Se-  guros si existe el modelo de prevención al interior de la  compañía</a:t>
            </a:r>
            <a:r>
              <a:rPr sz="800" spc="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investigada.</a:t>
            </a:r>
            <a:endParaRPr sz="800">
              <a:latin typeface="Lucida Bright"/>
              <a:cs typeface="Lucida Bright"/>
            </a:endParaRPr>
          </a:p>
          <a:p>
            <a:pPr marL="12700" marR="5080" indent="179705" algn="just">
              <a:lnSpc>
                <a:spcPct val="125000"/>
              </a:lnSpc>
            </a:pP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“El Ministerio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Público cuando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inicia una investigación 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oficia a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SVS para saber si existe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un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modelo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implementa- 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do de prevención y certificación.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Esto no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significa que con  esa certificación estas queden eximidas de responsabilidad  penal, sino que se debe probar que ese modelo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no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está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im- 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plementado,</a:t>
            </a:r>
            <a:r>
              <a:rPr sz="800" spc="-4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y</a:t>
            </a:r>
            <a:r>
              <a:rPr sz="800" spc="-4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por</a:t>
            </a:r>
            <a:r>
              <a:rPr sz="800" spc="-4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tanto,</a:t>
            </a:r>
            <a:r>
              <a:rPr sz="800" spc="-4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no</a:t>
            </a:r>
            <a:r>
              <a:rPr sz="800" spc="-4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se</a:t>
            </a:r>
            <a:r>
              <a:rPr sz="800" spc="-4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cumple</a:t>
            </a:r>
            <a:r>
              <a:rPr sz="800" spc="-4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con</a:t>
            </a:r>
            <a:r>
              <a:rPr sz="800" spc="-4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el</a:t>
            </a:r>
            <a:r>
              <a:rPr sz="800" spc="-4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nivel</a:t>
            </a:r>
            <a:r>
              <a:rPr sz="800" spc="-4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</a:t>
            </a:r>
            <a:r>
              <a:rPr sz="800" spc="-4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super-  visión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y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vigilancia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empresa”,</a:t>
            </a:r>
            <a:r>
              <a:rPr sz="800" spc="-2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señala.</a:t>
            </a:r>
            <a:endParaRPr sz="800">
              <a:latin typeface="Lucida Bright"/>
              <a:cs typeface="Lucida Bright"/>
            </a:endParaRPr>
          </a:p>
          <a:p>
            <a:pPr marL="12700" marR="5080" indent="179705" algn="just">
              <a:lnSpc>
                <a:spcPct val="125000"/>
              </a:lnSpc>
            </a:pP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Sin</a:t>
            </a:r>
            <a:r>
              <a:rPr sz="800" spc="-4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embargo,</a:t>
            </a:r>
            <a:r>
              <a:rPr sz="800" spc="-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Montero</a:t>
            </a:r>
            <a:r>
              <a:rPr sz="800" spc="-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aclara</a:t>
            </a:r>
            <a:r>
              <a:rPr sz="800" spc="-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que</a:t>
            </a:r>
            <a:r>
              <a:rPr sz="800" spc="-4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en</a:t>
            </a:r>
            <a:r>
              <a:rPr sz="800" spc="-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</a:t>
            </a:r>
            <a:r>
              <a:rPr sz="800" spc="-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actualidad</a:t>
            </a:r>
            <a:r>
              <a:rPr sz="800" spc="-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un</a:t>
            </a:r>
            <a:r>
              <a:rPr sz="800" spc="-50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mo-  delo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no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es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una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garantía </a:t>
            </a:r>
            <a:r>
              <a:rPr sz="800" i="1" spc="-5" dirty="0">
                <a:solidFill>
                  <a:srgbClr val="231F20"/>
                </a:solidFill>
                <a:latin typeface="Lucida Bright"/>
                <a:cs typeface="Lucida Bright"/>
              </a:rPr>
              <a:t>per </a:t>
            </a:r>
            <a:r>
              <a:rPr sz="800" i="1" dirty="0">
                <a:solidFill>
                  <a:srgbClr val="231F20"/>
                </a:solidFill>
                <a:latin typeface="Lucida Bright"/>
                <a:cs typeface="Lucida Bright"/>
              </a:rPr>
              <a:t>se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, aunque en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un juicio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puede  ser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determinante. “Tener un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modelo de prevención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no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es</a:t>
            </a:r>
            <a:r>
              <a:rPr sz="800" spc="-15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un 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eximente de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responsabilidad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penal, pero sí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lo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es en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 </a:t>
            </a:r>
            <a:r>
              <a:rPr sz="800" spc="-10" dirty="0">
                <a:solidFill>
                  <a:srgbClr val="231F20"/>
                </a:solidFill>
                <a:latin typeface="Lucida Bright"/>
                <a:cs typeface="Lucida Bright"/>
              </a:rPr>
              <a:t>me- 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dida que ese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modelo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está funcionando.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fiscalía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lo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que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va 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a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tratar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hacer, una vez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que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empresa presente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un pro-  blema,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es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verificar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si ese modelo estaba o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no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funcionando  y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hará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todo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lo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posible por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botar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ese modelo, por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botar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esa  certificación.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Es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ahí donde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nosotros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debemos presentar a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 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fiscalía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evidencia que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hemos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generado”,</a:t>
            </a:r>
            <a:r>
              <a:rPr sz="800" spc="-2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indica.</a:t>
            </a:r>
            <a:endParaRPr sz="800">
              <a:latin typeface="Lucida Bright"/>
              <a:cs typeface="Lucida Br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5467" y="8350549"/>
            <a:ext cx="2979420" cy="67437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345"/>
              </a:spcBef>
            </a:pPr>
            <a:r>
              <a:rPr sz="1100" b="1" spc="-125" dirty="0">
                <a:solidFill>
                  <a:srgbClr val="1B75BC"/>
                </a:solidFill>
                <a:latin typeface="Arial"/>
                <a:cs typeface="Arial"/>
              </a:rPr>
              <a:t>Los</a:t>
            </a:r>
            <a:r>
              <a:rPr sz="1100" b="1" spc="5" dirty="0">
                <a:solidFill>
                  <a:srgbClr val="1B75BC"/>
                </a:solidFill>
                <a:latin typeface="Arial"/>
                <a:cs typeface="Arial"/>
              </a:rPr>
              <a:t> </a:t>
            </a:r>
            <a:r>
              <a:rPr sz="1100" b="1" spc="-70" dirty="0">
                <a:solidFill>
                  <a:srgbClr val="1B75BC"/>
                </a:solidFill>
                <a:latin typeface="Arial"/>
                <a:cs typeface="Arial"/>
              </a:rPr>
              <a:t>desafíos</a:t>
            </a:r>
            <a:endParaRPr sz="1100">
              <a:latin typeface="Arial"/>
              <a:cs typeface="Arial"/>
            </a:endParaRPr>
          </a:p>
          <a:p>
            <a:pPr marL="12700" marR="5080" indent="179705" algn="just">
              <a:lnSpc>
                <a:spcPts val="1200"/>
              </a:lnSpc>
              <a:spcBef>
                <a:spcPts val="20"/>
              </a:spcBef>
            </a:pP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Una de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las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cosas en que se debe avanzar es en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 certi- 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ficación.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Los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consultados calculan que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hoy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en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Chile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solo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un  20%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de </a:t>
            </a:r>
            <a:r>
              <a:rPr sz="800" spc="-5" dirty="0">
                <a:solidFill>
                  <a:srgbClr val="231F20"/>
                </a:solidFill>
                <a:latin typeface="Lucida Bright"/>
                <a:cs typeface="Lucida Bright"/>
              </a:rPr>
              <a:t>las empresas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grandes tienen modelos de</a:t>
            </a:r>
            <a:r>
              <a:rPr sz="800" spc="-75" dirty="0">
                <a:solidFill>
                  <a:srgbClr val="231F20"/>
                </a:solidFill>
                <a:latin typeface="Lucida Bright"/>
                <a:cs typeface="Lucida Bright"/>
              </a:rPr>
              <a:t> </a:t>
            </a:r>
            <a:r>
              <a:rPr sz="800" dirty="0">
                <a:solidFill>
                  <a:srgbClr val="231F20"/>
                </a:solidFill>
                <a:latin typeface="Lucida Bright"/>
                <a:cs typeface="Lucida Bright"/>
              </a:rPr>
              <a:t>prevención</a:t>
            </a:r>
            <a:endParaRPr sz="800">
              <a:latin typeface="Lucida Bright"/>
              <a:cs typeface="Lucida Br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8002" y="710463"/>
            <a:ext cx="2945650" cy="3848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22779" y="1668038"/>
            <a:ext cx="1917064" cy="188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365" marR="245745" indent="64769" algn="just">
              <a:lnSpc>
                <a:spcPct val="100000"/>
              </a:lnSpc>
              <a:spcBef>
                <a:spcPts val="100"/>
              </a:spcBef>
            </a:pPr>
            <a:r>
              <a:rPr sz="1500" b="1" i="1" spc="-170" dirty="0">
                <a:solidFill>
                  <a:srgbClr val="1B75BC"/>
                </a:solidFill>
                <a:latin typeface="Arial-BoldItalicMT"/>
                <a:cs typeface="Arial-BoldItalicMT"/>
              </a:rPr>
              <a:t>Tener </a:t>
            </a:r>
            <a:r>
              <a:rPr sz="1500" b="1" i="1" spc="-150" dirty="0">
                <a:solidFill>
                  <a:srgbClr val="1B75BC"/>
                </a:solidFill>
                <a:latin typeface="Arial-BoldItalicMT"/>
                <a:cs typeface="Arial-BoldItalicMT"/>
              </a:rPr>
              <a:t>un modelo  de prevención </a:t>
            </a:r>
            <a:r>
              <a:rPr sz="1500" b="1" i="1" spc="-160" dirty="0">
                <a:solidFill>
                  <a:srgbClr val="1B75BC"/>
                </a:solidFill>
                <a:latin typeface="Arial-BoldItalicMT"/>
                <a:cs typeface="Arial-BoldItalicMT"/>
              </a:rPr>
              <a:t>no  </a:t>
            </a:r>
            <a:r>
              <a:rPr sz="1500" b="1" i="1" spc="-204" dirty="0">
                <a:solidFill>
                  <a:srgbClr val="1B75BC"/>
                </a:solidFill>
                <a:latin typeface="Arial-BoldItalicMT"/>
                <a:cs typeface="Arial-BoldItalicMT"/>
              </a:rPr>
              <a:t>es </a:t>
            </a:r>
            <a:r>
              <a:rPr sz="1500" b="1" i="1" spc="-150" dirty="0">
                <a:solidFill>
                  <a:srgbClr val="1B75BC"/>
                </a:solidFill>
                <a:latin typeface="Arial-BoldItalicMT"/>
                <a:cs typeface="Arial-BoldItalicMT"/>
              </a:rPr>
              <a:t>un </a:t>
            </a:r>
            <a:r>
              <a:rPr sz="1500" b="1" i="1" spc="-114" dirty="0">
                <a:solidFill>
                  <a:srgbClr val="1B75BC"/>
                </a:solidFill>
                <a:latin typeface="Arial-BoldItalicMT"/>
                <a:cs typeface="Arial-BoldItalicMT"/>
              </a:rPr>
              <a:t>eximente</a:t>
            </a:r>
            <a:r>
              <a:rPr sz="1500" b="1" i="1" spc="-215" dirty="0">
                <a:solidFill>
                  <a:srgbClr val="1B75BC"/>
                </a:solidFill>
                <a:latin typeface="Arial-BoldItalicMT"/>
                <a:cs typeface="Arial-BoldItalicMT"/>
              </a:rPr>
              <a:t> </a:t>
            </a:r>
            <a:r>
              <a:rPr sz="1500" b="1" i="1" spc="-150" dirty="0">
                <a:solidFill>
                  <a:srgbClr val="1B75BC"/>
                </a:solidFill>
                <a:latin typeface="Arial-BoldItalicMT"/>
                <a:cs typeface="Arial-BoldItalicMT"/>
              </a:rPr>
              <a:t>de</a:t>
            </a:r>
            <a:endParaRPr sz="1500">
              <a:latin typeface="Arial-BoldItalicMT"/>
              <a:cs typeface="Arial-BoldItalicMT"/>
            </a:endParaRPr>
          </a:p>
          <a:p>
            <a:pPr marL="12700" marR="5080" indent="-2540" algn="ctr">
              <a:lnSpc>
                <a:spcPct val="100000"/>
              </a:lnSpc>
            </a:pPr>
            <a:r>
              <a:rPr sz="1500" b="1" i="1" spc="-125" dirty="0">
                <a:solidFill>
                  <a:srgbClr val="1B75BC"/>
                </a:solidFill>
                <a:latin typeface="Arial-BoldItalicMT"/>
                <a:cs typeface="Arial-BoldItalicMT"/>
              </a:rPr>
              <a:t>responsabilidad </a:t>
            </a:r>
            <a:r>
              <a:rPr sz="1500" b="1" i="1" spc="-90" dirty="0">
                <a:solidFill>
                  <a:srgbClr val="1B75BC"/>
                </a:solidFill>
                <a:latin typeface="Arial-BoldItalicMT"/>
                <a:cs typeface="Arial-BoldItalicMT"/>
              </a:rPr>
              <a:t>penal,  </a:t>
            </a:r>
            <a:r>
              <a:rPr sz="1500" i="1" spc="-65" dirty="0">
                <a:solidFill>
                  <a:srgbClr val="1B75BC"/>
                </a:solidFill>
                <a:latin typeface="Times New Roman"/>
                <a:cs typeface="Times New Roman"/>
              </a:rPr>
              <a:t>pero </a:t>
            </a:r>
            <a:r>
              <a:rPr sz="1500" i="1" spc="-40" dirty="0">
                <a:solidFill>
                  <a:srgbClr val="1B75BC"/>
                </a:solidFill>
                <a:latin typeface="Times New Roman"/>
                <a:cs typeface="Times New Roman"/>
              </a:rPr>
              <a:t>sí </a:t>
            </a:r>
            <a:r>
              <a:rPr sz="1500" i="1" spc="-50" dirty="0">
                <a:solidFill>
                  <a:srgbClr val="1B75BC"/>
                </a:solidFill>
                <a:latin typeface="Times New Roman"/>
                <a:cs typeface="Times New Roman"/>
              </a:rPr>
              <a:t>lo </a:t>
            </a:r>
            <a:r>
              <a:rPr sz="1500" i="1" spc="-25" dirty="0">
                <a:solidFill>
                  <a:srgbClr val="1B75BC"/>
                </a:solidFill>
                <a:latin typeface="Times New Roman"/>
                <a:cs typeface="Times New Roman"/>
              </a:rPr>
              <a:t>es </a:t>
            </a:r>
            <a:r>
              <a:rPr sz="1500" i="1" spc="-10" dirty="0">
                <a:solidFill>
                  <a:srgbClr val="1B75BC"/>
                </a:solidFill>
                <a:latin typeface="Times New Roman"/>
                <a:cs typeface="Times New Roman"/>
              </a:rPr>
              <a:t>en </a:t>
            </a:r>
            <a:r>
              <a:rPr sz="1500" i="1" spc="-50" dirty="0">
                <a:solidFill>
                  <a:srgbClr val="1B75BC"/>
                </a:solidFill>
                <a:latin typeface="Times New Roman"/>
                <a:cs typeface="Times New Roman"/>
              </a:rPr>
              <a:t>la </a:t>
            </a:r>
            <a:r>
              <a:rPr sz="1500" i="1" spc="-35" dirty="0">
                <a:solidFill>
                  <a:srgbClr val="1B75BC"/>
                </a:solidFill>
                <a:latin typeface="Times New Roman"/>
                <a:cs typeface="Times New Roman"/>
              </a:rPr>
              <a:t>medida  </a:t>
            </a:r>
            <a:r>
              <a:rPr sz="1500" i="1" spc="-20" dirty="0">
                <a:solidFill>
                  <a:srgbClr val="1B75BC"/>
                </a:solidFill>
                <a:latin typeface="Times New Roman"/>
                <a:cs typeface="Times New Roman"/>
              </a:rPr>
              <a:t>que ese </a:t>
            </a:r>
            <a:r>
              <a:rPr sz="1500" i="1" spc="-40" dirty="0">
                <a:solidFill>
                  <a:srgbClr val="1B75BC"/>
                </a:solidFill>
                <a:latin typeface="Times New Roman"/>
                <a:cs typeface="Times New Roman"/>
              </a:rPr>
              <a:t>modelo </a:t>
            </a:r>
            <a:r>
              <a:rPr sz="1500" i="1" spc="-5" dirty="0">
                <a:solidFill>
                  <a:srgbClr val="1B75BC"/>
                </a:solidFill>
                <a:latin typeface="Times New Roman"/>
                <a:cs typeface="Times New Roman"/>
              </a:rPr>
              <a:t>está  </a:t>
            </a:r>
            <a:r>
              <a:rPr sz="1500" i="1" spc="-25" dirty="0">
                <a:solidFill>
                  <a:srgbClr val="1B75BC"/>
                </a:solidFill>
                <a:latin typeface="Times New Roman"/>
                <a:cs typeface="Times New Roman"/>
              </a:rPr>
              <a:t>funcionando.</a:t>
            </a:r>
            <a:endParaRPr sz="1500">
              <a:latin typeface="Times New Roman"/>
              <a:cs typeface="Times New Roman"/>
            </a:endParaRPr>
          </a:p>
          <a:p>
            <a:pPr marL="45085" algn="ctr">
              <a:lnSpc>
                <a:spcPts val="980"/>
              </a:lnSpc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Ramón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Montero</a:t>
            </a:r>
            <a:endParaRPr sz="900">
              <a:latin typeface="Arial"/>
              <a:cs typeface="Arial"/>
            </a:endParaRPr>
          </a:p>
          <a:p>
            <a:pPr marL="10795" algn="ctr">
              <a:lnSpc>
                <a:spcPct val="100000"/>
              </a:lnSpc>
              <a:spcBef>
                <a:spcPts val="20"/>
              </a:spcBef>
            </a:pPr>
            <a:r>
              <a:rPr sz="900" spc="10" dirty="0">
                <a:solidFill>
                  <a:srgbClr val="939598"/>
                </a:solidFill>
                <a:latin typeface="Arial"/>
                <a:cs typeface="Arial"/>
              </a:rPr>
              <a:t>Bh</a:t>
            </a:r>
            <a:r>
              <a:rPr sz="900" spc="185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939598"/>
                </a:solidFill>
                <a:latin typeface="Arial"/>
                <a:cs typeface="Arial"/>
              </a:rPr>
              <a:t>Compliance</a:t>
            </a:r>
            <a:r>
              <a:rPr sz="900" spc="-165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62677" y="1231002"/>
            <a:ext cx="436880" cy="349250"/>
          </a:xfrm>
          <a:custGeom>
            <a:avLst/>
            <a:gdLst/>
            <a:ahLst/>
            <a:cxnLst/>
            <a:rect l="l" t="t" r="r" b="b"/>
            <a:pathLst>
              <a:path w="436879" h="349250">
                <a:moveTo>
                  <a:pt x="436638" y="0"/>
                </a:moveTo>
                <a:lnTo>
                  <a:pt x="383199" y="10401"/>
                </a:lnTo>
                <a:lnTo>
                  <a:pt x="339481" y="28319"/>
                </a:lnTo>
                <a:lnTo>
                  <a:pt x="305481" y="53754"/>
                </a:lnTo>
                <a:lnTo>
                  <a:pt x="281197" y="86704"/>
                </a:lnTo>
                <a:lnTo>
                  <a:pt x="266628" y="127168"/>
                </a:lnTo>
                <a:lnTo>
                  <a:pt x="261772" y="175145"/>
                </a:lnTo>
                <a:lnTo>
                  <a:pt x="261772" y="349237"/>
                </a:lnTo>
                <a:lnTo>
                  <a:pt x="436638" y="349237"/>
                </a:lnTo>
                <a:lnTo>
                  <a:pt x="436638" y="175145"/>
                </a:lnTo>
                <a:lnTo>
                  <a:pt x="349732" y="175145"/>
                </a:lnTo>
                <a:lnTo>
                  <a:pt x="355950" y="137778"/>
                </a:lnTo>
                <a:lnTo>
                  <a:pt x="372506" y="110640"/>
                </a:lnTo>
                <a:lnTo>
                  <a:pt x="399403" y="93730"/>
                </a:lnTo>
                <a:lnTo>
                  <a:pt x="436638" y="87045"/>
                </a:lnTo>
                <a:lnTo>
                  <a:pt x="436638" y="0"/>
                </a:lnTo>
                <a:close/>
              </a:path>
              <a:path w="436879" h="349250">
                <a:moveTo>
                  <a:pt x="174866" y="0"/>
                </a:moveTo>
                <a:lnTo>
                  <a:pt x="121431" y="10401"/>
                </a:lnTo>
                <a:lnTo>
                  <a:pt x="77714" y="28319"/>
                </a:lnTo>
                <a:lnTo>
                  <a:pt x="43713" y="53754"/>
                </a:lnTo>
                <a:lnTo>
                  <a:pt x="19427" y="86704"/>
                </a:lnTo>
                <a:lnTo>
                  <a:pt x="4856" y="127168"/>
                </a:lnTo>
                <a:lnTo>
                  <a:pt x="0" y="175145"/>
                </a:lnTo>
                <a:lnTo>
                  <a:pt x="0" y="349237"/>
                </a:lnTo>
                <a:lnTo>
                  <a:pt x="174866" y="349237"/>
                </a:lnTo>
                <a:lnTo>
                  <a:pt x="174866" y="175145"/>
                </a:lnTo>
                <a:lnTo>
                  <a:pt x="87960" y="175145"/>
                </a:lnTo>
                <a:lnTo>
                  <a:pt x="94172" y="137778"/>
                </a:lnTo>
                <a:lnTo>
                  <a:pt x="110729" y="110640"/>
                </a:lnTo>
                <a:lnTo>
                  <a:pt x="137628" y="93730"/>
                </a:lnTo>
                <a:lnTo>
                  <a:pt x="174866" y="87045"/>
                </a:lnTo>
                <a:lnTo>
                  <a:pt x="174866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62683" y="3689501"/>
            <a:ext cx="436880" cy="349250"/>
          </a:xfrm>
          <a:custGeom>
            <a:avLst/>
            <a:gdLst/>
            <a:ahLst/>
            <a:cxnLst/>
            <a:rect l="l" t="t" r="r" b="b"/>
            <a:pathLst>
              <a:path w="436879" h="349250">
                <a:moveTo>
                  <a:pt x="174866" y="0"/>
                </a:moveTo>
                <a:lnTo>
                  <a:pt x="0" y="0"/>
                </a:lnTo>
                <a:lnTo>
                  <a:pt x="0" y="174091"/>
                </a:lnTo>
                <a:lnTo>
                  <a:pt x="86906" y="174091"/>
                </a:lnTo>
                <a:lnTo>
                  <a:pt x="80688" y="211458"/>
                </a:lnTo>
                <a:lnTo>
                  <a:pt x="64131" y="238596"/>
                </a:lnTo>
                <a:lnTo>
                  <a:pt x="37235" y="255507"/>
                </a:lnTo>
                <a:lnTo>
                  <a:pt x="0" y="262191"/>
                </a:lnTo>
                <a:lnTo>
                  <a:pt x="0" y="349237"/>
                </a:lnTo>
                <a:lnTo>
                  <a:pt x="53438" y="338836"/>
                </a:lnTo>
                <a:lnTo>
                  <a:pt x="97157" y="320917"/>
                </a:lnTo>
                <a:lnTo>
                  <a:pt x="131157" y="295482"/>
                </a:lnTo>
                <a:lnTo>
                  <a:pt x="155441" y="262532"/>
                </a:lnTo>
                <a:lnTo>
                  <a:pt x="170010" y="222068"/>
                </a:lnTo>
                <a:lnTo>
                  <a:pt x="174866" y="174091"/>
                </a:lnTo>
                <a:lnTo>
                  <a:pt x="174866" y="0"/>
                </a:lnTo>
                <a:close/>
              </a:path>
              <a:path w="436879" h="349250">
                <a:moveTo>
                  <a:pt x="436638" y="0"/>
                </a:moveTo>
                <a:lnTo>
                  <a:pt x="261772" y="0"/>
                </a:lnTo>
                <a:lnTo>
                  <a:pt x="261772" y="174091"/>
                </a:lnTo>
                <a:lnTo>
                  <a:pt x="348678" y="174091"/>
                </a:lnTo>
                <a:lnTo>
                  <a:pt x="342466" y="211458"/>
                </a:lnTo>
                <a:lnTo>
                  <a:pt x="325908" y="238596"/>
                </a:lnTo>
                <a:lnTo>
                  <a:pt x="299009" y="255507"/>
                </a:lnTo>
                <a:lnTo>
                  <a:pt x="261772" y="262191"/>
                </a:lnTo>
                <a:lnTo>
                  <a:pt x="261772" y="349237"/>
                </a:lnTo>
                <a:lnTo>
                  <a:pt x="315206" y="338836"/>
                </a:lnTo>
                <a:lnTo>
                  <a:pt x="358924" y="320917"/>
                </a:lnTo>
                <a:lnTo>
                  <a:pt x="392925" y="295482"/>
                </a:lnTo>
                <a:lnTo>
                  <a:pt x="417210" y="262532"/>
                </a:lnTo>
                <a:lnTo>
                  <a:pt x="431781" y="222068"/>
                </a:lnTo>
                <a:lnTo>
                  <a:pt x="436638" y="174091"/>
                </a:lnTo>
                <a:lnTo>
                  <a:pt x="436638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45119" y="4823982"/>
            <a:ext cx="0" cy="4188460"/>
          </a:xfrm>
          <a:custGeom>
            <a:avLst/>
            <a:gdLst/>
            <a:ahLst/>
            <a:cxnLst/>
            <a:rect l="l" t="t" r="r" b="b"/>
            <a:pathLst>
              <a:path h="4188459">
                <a:moveTo>
                  <a:pt x="0" y="0"/>
                </a:moveTo>
                <a:lnTo>
                  <a:pt x="0" y="4188002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88816" y="4153708"/>
            <a:ext cx="100330" cy="418465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00" spc="-70" dirty="0">
                <a:solidFill>
                  <a:srgbClr val="231F20"/>
                </a:solidFill>
                <a:latin typeface="Arial"/>
                <a:cs typeface="Arial"/>
              </a:rPr>
              <a:t>hÉCToR</a:t>
            </a:r>
            <a:r>
              <a:rPr sz="5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500" spc="-80" dirty="0">
                <a:solidFill>
                  <a:srgbClr val="231F20"/>
                </a:solidFill>
                <a:latin typeface="Arial"/>
                <a:cs typeface="Arial"/>
              </a:rPr>
              <a:t>FLoRES</a:t>
            </a:r>
            <a:endParaRPr sz="5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8129" y="9354486"/>
            <a:ext cx="1100480" cy="162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8076" y="9335746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77787B"/>
                </a:solidFill>
                <a:latin typeface="Arial"/>
                <a:cs typeface="Arial"/>
              </a:rPr>
              <a:t>78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17149" y="584182"/>
            <a:ext cx="2613660" cy="0"/>
          </a:xfrm>
          <a:custGeom>
            <a:avLst/>
            <a:gdLst/>
            <a:ahLst/>
            <a:cxnLst/>
            <a:rect l="l" t="t" r="r" b="b"/>
            <a:pathLst>
              <a:path w="2613659">
                <a:moveTo>
                  <a:pt x="0" y="0"/>
                </a:moveTo>
                <a:lnTo>
                  <a:pt x="2613101" y="0"/>
                </a:lnTo>
              </a:path>
            </a:pathLst>
          </a:custGeom>
          <a:ln w="3809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2099" y="584182"/>
            <a:ext cx="2626360" cy="0"/>
          </a:xfrm>
          <a:custGeom>
            <a:avLst/>
            <a:gdLst/>
            <a:ahLst/>
            <a:cxnLst/>
            <a:rect l="l" t="t" r="r" b="b"/>
            <a:pathLst>
              <a:path w="2626360">
                <a:moveTo>
                  <a:pt x="0" y="0"/>
                </a:moveTo>
                <a:lnTo>
                  <a:pt x="2625737" y="0"/>
                </a:lnTo>
              </a:path>
            </a:pathLst>
          </a:custGeom>
          <a:ln w="3809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167837" y="509841"/>
            <a:ext cx="949325" cy="153035"/>
          </a:xfrm>
          <a:prstGeom prst="rect">
            <a:avLst/>
          </a:prstGeom>
          <a:solidFill>
            <a:srgbClr val="1B75BC"/>
          </a:solidFill>
        </p:spPr>
        <p:txBody>
          <a:bodyPr vert="horz" wrap="square" lIns="0" tIns="12700" rIns="0" bIns="0" rtlCol="0">
            <a:spAutoFit/>
          </a:bodyPr>
          <a:lstStyle/>
          <a:p>
            <a:pPr marL="23749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FFFFFF"/>
                </a:solidFill>
                <a:latin typeface="Lucida Bright"/>
                <a:cs typeface="Lucida Bright"/>
              </a:rPr>
              <a:t>Reportaje</a:t>
            </a:r>
            <a:endParaRPr sz="800">
              <a:latin typeface="Lucida Bright"/>
              <a:cs typeface="Lucida Brigh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2392</Words>
  <Application>Microsoft Macintosh PowerPoint</Application>
  <PresentationFormat>Personalizado</PresentationFormat>
  <Paragraphs>80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Rodrigo Reyes Duarte</cp:lastModifiedBy>
  <cp:revision>1</cp:revision>
  <dcterms:created xsi:type="dcterms:W3CDTF">2017-12-20T20:50:09Z</dcterms:created>
  <dcterms:modified xsi:type="dcterms:W3CDTF">2017-12-20T20:51:34Z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2017-12-15T00:00:00Z</vt:filetime>
  </property>
  <property fmtid="{D5CDD505-2E9C-101B-9397-08002B2CF9AE}" pid="3" name="LastSaved">
    <vt:filetime>2017-12-20T00:00:00Z</vt:filetime>
  </property>
</Properties>
</file>